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701" r:id="rId2"/>
  </p:sldMasterIdLst>
  <p:notesMasterIdLst>
    <p:notesMasterId r:id="rId10"/>
  </p:notesMasterIdLst>
  <p:handoutMasterIdLst>
    <p:handoutMasterId r:id="rId11"/>
  </p:handoutMasterIdLst>
  <p:sldIdLst>
    <p:sldId id="256" r:id="rId3"/>
    <p:sldId id="391" r:id="rId4"/>
    <p:sldId id="392" r:id="rId5"/>
    <p:sldId id="291" r:id="rId6"/>
    <p:sldId id="393" r:id="rId7"/>
    <p:sldId id="394" r:id="rId8"/>
    <p:sldId id="39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p:cViewPr varScale="1">
        <p:scale>
          <a:sx n="106" d="100"/>
          <a:sy n="106" d="100"/>
        </p:scale>
        <p:origin x="180" y="63"/>
      </p:cViewPr>
      <p:guideLst>
        <p:guide orient="horz" pos="2160"/>
        <p:guide pos="2880"/>
      </p:guideLst>
    </p:cSldViewPr>
  </p:slideViewPr>
  <p:notesTextViewPr>
    <p:cViewPr>
      <p:scale>
        <a:sx n="100" d="100"/>
        <a:sy n="100" d="100"/>
      </p:scale>
      <p:origin x="0" y="0"/>
    </p:cViewPr>
  </p:notesTextViewPr>
  <p:notesViewPr>
    <p:cSldViewPr>
      <p:cViewPr varScale="1">
        <p:scale>
          <a:sx n="56" d="100"/>
          <a:sy n="56" d="100"/>
        </p:scale>
        <p:origin x="-1860"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11EE12B-1EC5-48D9-9570-EF7EAAB430FB}" type="datetimeFigureOut">
              <a:rPr lang="en-US" smtClean="0"/>
              <a:t>5/18/2021</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14C08B4-5DCF-4374-B18C-59D6881EF50C}" type="slidenum">
              <a:rPr lang="en-GB" smtClean="0"/>
              <a:t>‹#›</a:t>
            </a:fld>
            <a:endParaRPr lang="en-GB"/>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5D51B8-E863-40FF-B0AE-C40CD0E6F8DF}" type="datetimeFigureOut">
              <a:rPr lang="en-US" smtClean="0"/>
              <a:t>5/18/2021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0BC251-7808-4532-8FD9-2C2D329ADEB0}" type="slidenum">
              <a:rPr lang="en-GB" smtClean="0"/>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0BC251-7808-4532-8FD9-2C2D329ADEB0}" type="slidenum">
              <a:rPr lang="en-GB" smtClean="0"/>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ABB8430-843C-4150-8446-0EBE5467BB25}" type="slidenum">
              <a:rPr kumimoji="0" lang="en-GB" sz="1200" b="0" i="0" u="none" strike="noStrike" kern="1200" cap="none" spc="0" normalizeH="0" baseline="0" noProof="0" smtClean="0">
                <a:ln>
                  <a:noFill/>
                </a:ln>
                <a:solidFill>
                  <a:srgbClr val="000000"/>
                </a:solidFill>
                <a:effectLst/>
                <a:uLnTx/>
                <a:uFillTx/>
                <a:latin typeface="Times"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GB" sz="1200" b="0" i="0" u="none" strike="noStrike" kern="1200" cap="none" spc="0" normalizeH="0" baseline="0" noProof="0" dirty="0">
              <a:ln>
                <a:noFill/>
              </a:ln>
              <a:solidFill>
                <a:srgbClr val="000000"/>
              </a:solidFill>
              <a:effectLst/>
              <a:uLnTx/>
              <a:uFillTx/>
              <a:latin typeface="Times" pitchFamily="18" charset="0"/>
              <a:ea typeface="+mn-ea"/>
              <a:cs typeface="+mn-cs"/>
            </a:endParaRPr>
          </a:p>
        </p:txBody>
      </p:sp>
    </p:spTree>
    <p:extLst>
      <p:ext uri="{BB962C8B-B14F-4D97-AF65-F5344CB8AC3E}">
        <p14:creationId xmlns:p14="http://schemas.microsoft.com/office/powerpoint/2010/main" val="29122372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ABB8430-843C-4150-8446-0EBE5467BB25}" type="slidenum">
              <a:rPr kumimoji="0" lang="en-GB" sz="1200" b="0" i="0" u="none" strike="noStrike" kern="1200" cap="none" spc="0" normalizeH="0" baseline="0" noProof="0" smtClean="0">
                <a:ln>
                  <a:noFill/>
                </a:ln>
                <a:solidFill>
                  <a:srgbClr val="000000"/>
                </a:solidFill>
                <a:effectLst/>
                <a:uLnTx/>
                <a:uFillTx/>
                <a:latin typeface="Times"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GB" sz="1200" b="0" i="0" u="none" strike="noStrike" kern="1200" cap="none" spc="0" normalizeH="0" baseline="0" noProof="0" dirty="0">
              <a:ln>
                <a:noFill/>
              </a:ln>
              <a:solidFill>
                <a:srgbClr val="000000"/>
              </a:solidFill>
              <a:effectLst/>
              <a:uLnTx/>
              <a:uFillTx/>
              <a:latin typeface="Times" pitchFamily="18" charset="0"/>
              <a:ea typeface="+mn-ea"/>
              <a:cs typeface="+mn-cs"/>
            </a:endParaRPr>
          </a:p>
        </p:txBody>
      </p:sp>
    </p:spTree>
    <p:extLst>
      <p:ext uri="{BB962C8B-B14F-4D97-AF65-F5344CB8AC3E}">
        <p14:creationId xmlns:p14="http://schemas.microsoft.com/office/powerpoint/2010/main" val="26030920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B30BC251-7808-4532-8FD9-2C2D329ADEB0}" type="slidenum">
              <a:rPr kumimoji="0" lang="en-GB" sz="1200" b="0" i="0" u="none" strike="noStrike" kern="1200" cap="none" spc="0" normalizeH="0" baseline="0" noProof="0" smtClean="0">
                <a:ln>
                  <a:noFill/>
                </a:ln>
                <a:solidFill>
                  <a:srgbClr val="000000"/>
                </a:solidFill>
                <a:effectLst/>
                <a:uLnTx/>
                <a:uFillTx/>
                <a:latin typeface="Times"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GB" sz="1200" b="0" i="0" u="none" strike="noStrike" kern="1200" cap="none" spc="0" normalizeH="0" baseline="0" noProof="0">
              <a:ln>
                <a:noFill/>
              </a:ln>
              <a:solidFill>
                <a:srgbClr val="000000"/>
              </a:solidFill>
              <a:effectLst/>
              <a:uLnTx/>
              <a:uFillTx/>
              <a:latin typeface="Times" pitchFamily="18" charset="0"/>
              <a:ea typeface="+mn-ea"/>
              <a:cs typeface="+mn-cs"/>
            </a:endParaRPr>
          </a:p>
        </p:txBody>
      </p:sp>
    </p:spTree>
    <p:extLst>
      <p:ext uri="{BB962C8B-B14F-4D97-AF65-F5344CB8AC3E}">
        <p14:creationId xmlns:p14="http://schemas.microsoft.com/office/powerpoint/2010/main" val="12946050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ABB8430-843C-4150-8446-0EBE5467BB25}" type="slidenum">
              <a:rPr kumimoji="0" lang="en-GB" sz="1200" b="0" i="0" u="none" strike="noStrike" kern="1200" cap="none" spc="0" normalizeH="0" baseline="0" noProof="0" smtClean="0">
                <a:ln>
                  <a:noFill/>
                </a:ln>
                <a:solidFill>
                  <a:srgbClr val="000000"/>
                </a:solidFill>
                <a:effectLst/>
                <a:uLnTx/>
                <a:uFillTx/>
                <a:latin typeface="Times"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GB" sz="1200" b="0" i="0" u="none" strike="noStrike" kern="1200" cap="none" spc="0" normalizeH="0" baseline="0" noProof="0" dirty="0">
              <a:ln>
                <a:noFill/>
              </a:ln>
              <a:solidFill>
                <a:srgbClr val="000000"/>
              </a:solidFill>
              <a:effectLst/>
              <a:uLnTx/>
              <a:uFillTx/>
              <a:latin typeface="Times" pitchFamily="18" charset="0"/>
              <a:ea typeface="+mn-ea"/>
              <a:cs typeface="+mn-cs"/>
            </a:endParaRPr>
          </a:p>
        </p:txBody>
      </p:sp>
    </p:spTree>
    <p:extLst>
      <p:ext uri="{BB962C8B-B14F-4D97-AF65-F5344CB8AC3E}">
        <p14:creationId xmlns:p14="http://schemas.microsoft.com/office/powerpoint/2010/main" val="27627831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ABB8430-843C-4150-8446-0EBE5467BB25}" type="slidenum">
              <a:rPr kumimoji="0" lang="en-GB" sz="1200" b="0" i="0" u="none" strike="noStrike" kern="1200" cap="none" spc="0" normalizeH="0" baseline="0" noProof="0" smtClean="0">
                <a:ln>
                  <a:noFill/>
                </a:ln>
                <a:solidFill>
                  <a:srgbClr val="000000"/>
                </a:solidFill>
                <a:effectLst/>
                <a:uLnTx/>
                <a:uFillTx/>
                <a:latin typeface="Times"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GB" sz="1200" b="0" i="0" u="none" strike="noStrike" kern="1200" cap="none" spc="0" normalizeH="0" baseline="0" noProof="0" dirty="0">
              <a:ln>
                <a:noFill/>
              </a:ln>
              <a:solidFill>
                <a:srgbClr val="000000"/>
              </a:solidFill>
              <a:effectLst/>
              <a:uLnTx/>
              <a:uFillTx/>
              <a:latin typeface="Times" pitchFamily="18" charset="0"/>
              <a:ea typeface="+mn-ea"/>
              <a:cs typeface="+mn-cs"/>
            </a:endParaRPr>
          </a:p>
        </p:txBody>
      </p:sp>
    </p:spTree>
    <p:extLst>
      <p:ext uri="{BB962C8B-B14F-4D97-AF65-F5344CB8AC3E}">
        <p14:creationId xmlns:p14="http://schemas.microsoft.com/office/powerpoint/2010/main" val="82726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28127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07689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484550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05860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661059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346266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DF080-5E8C-48AD-84E5-6C08B304C14E}" type="datetimeFigureOut">
              <a:rPr lang="en-US" dirty="0"/>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333891-D5E7-4C7B-BF1D-E855E53CB5A8}" type="slidenum">
              <a:rPr lang="en-US" dirty="0"/>
              <a:t>‹#›</a:t>
            </a:fld>
            <a:endParaRPr lang="en-US" dirty="0"/>
          </a:p>
        </p:txBody>
      </p:sp>
    </p:spTree>
    <p:extLst>
      <p:ext uri="{BB962C8B-B14F-4D97-AF65-F5344CB8AC3E}">
        <p14:creationId xmlns:p14="http://schemas.microsoft.com/office/powerpoint/2010/main" val="14280135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325560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AB20CCF-1087-4AC5-9FE3-6F4D5EB9C80D}" type="datetimeFigureOut">
              <a:rPr lang="en-US" smtClean="0"/>
              <a:pPr/>
              <a:t>5/18/2021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423151C-C2C5-428C-B8B7-453E9A6E592A}" type="slidenum">
              <a:rPr lang="en-GB" smtClean="0"/>
              <a:pPr/>
              <a:t>‹#›</a:t>
            </a:fld>
            <a:endParaRPr lang="en-GB"/>
          </a:p>
        </p:txBody>
      </p:sp>
    </p:spTree>
    <p:extLst>
      <p:ext uri="{BB962C8B-B14F-4D97-AF65-F5344CB8AC3E}">
        <p14:creationId xmlns:p14="http://schemas.microsoft.com/office/powerpoint/2010/main" val="14768932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B20CCF-1087-4AC5-9FE3-6F4D5EB9C80D}" type="datetimeFigureOut">
              <a:rPr lang="en-US" smtClean="0"/>
              <a:pPr/>
              <a:t>5/18/2021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423151C-C2C5-428C-B8B7-453E9A6E592A}" type="slidenum">
              <a:rPr lang="en-GB" smtClean="0"/>
              <a:pPr/>
              <a:t>‹#›</a:t>
            </a:fld>
            <a:endParaRPr lang="en-GB"/>
          </a:p>
        </p:txBody>
      </p:sp>
    </p:spTree>
    <p:extLst>
      <p:ext uri="{BB962C8B-B14F-4D97-AF65-F5344CB8AC3E}">
        <p14:creationId xmlns:p14="http://schemas.microsoft.com/office/powerpoint/2010/main" val="19770229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B20CCF-1087-4AC5-9FE3-6F4D5EB9C80D}" type="datetimeFigureOut">
              <a:rPr lang="en-US" smtClean="0"/>
              <a:pPr/>
              <a:t>5/18/2021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423151C-C2C5-428C-B8B7-453E9A6E592A}" type="slidenum">
              <a:rPr lang="en-GB" smtClean="0"/>
              <a:pPr/>
              <a:t>‹#›</a:t>
            </a:fld>
            <a:endParaRPr lang="en-GB"/>
          </a:p>
        </p:txBody>
      </p:sp>
    </p:spTree>
    <p:extLst>
      <p:ext uri="{BB962C8B-B14F-4D97-AF65-F5344CB8AC3E}">
        <p14:creationId xmlns:p14="http://schemas.microsoft.com/office/powerpoint/2010/main" val="3134827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DF080-5E8C-48AD-84E5-6C08B304C14E}" type="datetimeFigureOut">
              <a:rPr lang="en-US" dirty="0"/>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333891-D5E7-4C7B-BF1D-E855E53CB5A8}" type="slidenum">
              <a:rPr lang="en-US" dirty="0"/>
              <a:t>‹#›</a:t>
            </a:fld>
            <a:endParaRPr lang="en-US" dirty="0"/>
          </a:p>
        </p:txBody>
      </p:sp>
    </p:spTree>
    <p:extLst>
      <p:ext uri="{BB962C8B-B14F-4D97-AF65-F5344CB8AC3E}">
        <p14:creationId xmlns:p14="http://schemas.microsoft.com/office/powerpoint/2010/main" val="22678437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B20CCF-1087-4AC5-9FE3-6F4D5EB9C80D}" type="datetimeFigureOut">
              <a:rPr lang="en-US" smtClean="0"/>
              <a:pPr/>
              <a:t>5/18/2021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423151C-C2C5-428C-B8B7-453E9A6E592A}" type="slidenum">
              <a:rPr lang="en-GB" smtClean="0"/>
              <a:pPr/>
              <a:t>‹#›</a:t>
            </a:fld>
            <a:endParaRPr lang="en-GB"/>
          </a:p>
        </p:txBody>
      </p:sp>
    </p:spTree>
    <p:extLst>
      <p:ext uri="{BB962C8B-B14F-4D97-AF65-F5344CB8AC3E}">
        <p14:creationId xmlns:p14="http://schemas.microsoft.com/office/powerpoint/2010/main" val="13686656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AB20CCF-1087-4AC5-9FE3-6F4D5EB9C80D}" type="datetimeFigureOut">
              <a:rPr lang="en-US" smtClean="0"/>
              <a:pPr/>
              <a:t>5/18/2021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423151C-C2C5-428C-B8B7-453E9A6E592A}" type="slidenum">
              <a:rPr lang="en-GB" smtClean="0"/>
              <a:pPr/>
              <a:t>‹#›</a:t>
            </a:fld>
            <a:endParaRPr lang="en-GB"/>
          </a:p>
        </p:txBody>
      </p:sp>
    </p:spTree>
    <p:extLst>
      <p:ext uri="{BB962C8B-B14F-4D97-AF65-F5344CB8AC3E}">
        <p14:creationId xmlns:p14="http://schemas.microsoft.com/office/powerpoint/2010/main" val="30026989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AB20CCF-1087-4AC5-9FE3-6F4D5EB9C80D}" type="datetimeFigureOut">
              <a:rPr lang="en-US" smtClean="0"/>
              <a:pPr/>
              <a:t>5/18/2021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423151C-C2C5-428C-B8B7-453E9A6E592A}" type="slidenum">
              <a:rPr lang="en-GB" smtClean="0"/>
              <a:pPr/>
              <a:t>‹#›</a:t>
            </a:fld>
            <a:endParaRPr lang="en-GB"/>
          </a:p>
        </p:txBody>
      </p:sp>
    </p:spTree>
    <p:extLst>
      <p:ext uri="{BB962C8B-B14F-4D97-AF65-F5344CB8AC3E}">
        <p14:creationId xmlns:p14="http://schemas.microsoft.com/office/powerpoint/2010/main" val="185455394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B20CCF-1087-4AC5-9FE3-6F4D5EB9C80D}" type="datetimeFigureOut">
              <a:rPr lang="en-US" smtClean="0"/>
              <a:pPr/>
              <a:t>5/18/2021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423151C-C2C5-428C-B8B7-453E9A6E592A}" type="slidenum">
              <a:rPr lang="en-GB" smtClean="0"/>
              <a:pPr/>
              <a:t>‹#›</a:t>
            </a:fld>
            <a:endParaRPr lang="en-GB"/>
          </a:p>
        </p:txBody>
      </p:sp>
    </p:spTree>
    <p:extLst>
      <p:ext uri="{BB962C8B-B14F-4D97-AF65-F5344CB8AC3E}">
        <p14:creationId xmlns:p14="http://schemas.microsoft.com/office/powerpoint/2010/main" val="5731555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AB20CCF-1087-4AC5-9FE3-6F4D5EB9C80D}" type="datetimeFigureOut">
              <a:rPr lang="en-US" smtClean="0"/>
              <a:pPr/>
              <a:t>5/18/2021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423151C-C2C5-428C-B8B7-453E9A6E592A}" type="slidenum">
              <a:rPr lang="en-GB" smtClean="0"/>
              <a:pPr/>
              <a:t>‹#›</a:t>
            </a:fld>
            <a:endParaRPr lang="en-GB"/>
          </a:p>
        </p:txBody>
      </p:sp>
    </p:spTree>
    <p:extLst>
      <p:ext uri="{BB962C8B-B14F-4D97-AF65-F5344CB8AC3E}">
        <p14:creationId xmlns:p14="http://schemas.microsoft.com/office/powerpoint/2010/main" val="333846097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B20CCF-1087-4AC5-9FE3-6F4D5EB9C80D}" type="datetimeFigureOut">
              <a:rPr lang="en-US" smtClean="0"/>
              <a:pPr/>
              <a:t>5/18/2021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423151C-C2C5-428C-B8B7-453E9A6E592A}" type="slidenum">
              <a:rPr lang="en-GB" smtClean="0"/>
              <a:pPr/>
              <a:t>‹#›</a:t>
            </a:fld>
            <a:endParaRPr lang="en-GB"/>
          </a:p>
        </p:txBody>
      </p:sp>
    </p:spTree>
    <p:extLst>
      <p:ext uri="{BB962C8B-B14F-4D97-AF65-F5344CB8AC3E}">
        <p14:creationId xmlns:p14="http://schemas.microsoft.com/office/powerpoint/2010/main" val="225627939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B20CCF-1087-4AC5-9FE3-6F4D5EB9C80D}" type="datetimeFigureOut">
              <a:rPr lang="en-US" smtClean="0"/>
              <a:pPr/>
              <a:t>5/18/2021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423151C-C2C5-428C-B8B7-453E9A6E592A}" type="slidenum">
              <a:rPr lang="en-GB" smtClean="0"/>
              <a:pPr/>
              <a:t>‹#›</a:t>
            </a:fld>
            <a:endParaRPr lang="en-GB"/>
          </a:p>
        </p:txBody>
      </p:sp>
    </p:spTree>
    <p:extLst>
      <p:ext uri="{BB962C8B-B14F-4D97-AF65-F5344CB8AC3E}">
        <p14:creationId xmlns:p14="http://schemas.microsoft.com/office/powerpoint/2010/main" val="376246624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B20CCF-1087-4AC5-9FE3-6F4D5EB9C80D}" type="datetimeFigureOut">
              <a:rPr lang="en-US" smtClean="0"/>
              <a:pPr/>
              <a:t>5/18/2021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423151C-C2C5-428C-B8B7-453E9A6E592A}" type="slidenum">
              <a:rPr lang="en-GB" smtClean="0"/>
              <a:pPr/>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8598026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B20CCF-1087-4AC5-9FE3-6F4D5EB9C80D}" type="datetimeFigureOut">
              <a:rPr lang="en-US" smtClean="0"/>
              <a:pPr/>
              <a:t>5/18/2021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423151C-C2C5-428C-B8B7-453E9A6E592A}" type="slidenum">
              <a:rPr lang="en-GB" smtClean="0"/>
              <a:pPr/>
              <a:t>‹#›</a:t>
            </a:fld>
            <a:endParaRPr lang="en-GB"/>
          </a:p>
        </p:txBody>
      </p:sp>
    </p:spTree>
    <p:extLst>
      <p:ext uri="{BB962C8B-B14F-4D97-AF65-F5344CB8AC3E}">
        <p14:creationId xmlns:p14="http://schemas.microsoft.com/office/powerpoint/2010/main" val="24045637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B20CCF-1087-4AC5-9FE3-6F4D5EB9C80D}" type="datetimeFigureOut">
              <a:rPr lang="en-US" smtClean="0"/>
              <a:pPr/>
              <a:t>5/18/2021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423151C-C2C5-428C-B8B7-453E9A6E592A}" type="slidenum">
              <a:rPr lang="en-GB" smtClean="0"/>
              <a:pPr/>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5383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7431574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B20CCF-1087-4AC5-9FE3-6F4D5EB9C80D}" type="datetimeFigureOut">
              <a:rPr lang="en-US" smtClean="0"/>
              <a:pPr/>
              <a:t>5/18/2021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423151C-C2C5-428C-B8B7-453E9A6E592A}" type="slidenum">
              <a:rPr lang="en-GB" smtClean="0"/>
              <a:pPr/>
              <a:t>‹#›</a:t>
            </a:fld>
            <a:endParaRPr lang="en-GB"/>
          </a:p>
        </p:txBody>
      </p:sp>
    </p:spTree>
    <p:extLst>
      <p:ext uri="{BB962C8B-B14F-4D97-AF65-F5344CB8AC3E}">
        <p14:creationId xmlns:p14="http://schemas.microsoft.com/office/powerpoint/2010/main" val="5010224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B20CCF-1087-4AC5-9FE3-6F4D5EB9C80D}" type="datetimeFigureOut">
              <a:rPr lang="en-US" smtClean="0"/>
              <a:pPr/>
              <a:t>5/18/2021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423151C-C2C5-428C-B8B7-453E9A6E592A}" type="slidenum">
              <a:rPr lang="en-GB" smtClean="0"/>
              <a:pPr/>
              <a:t>‹#›</a:t>
            </a:fld>
            <a:endParaRPr lang="en-GB"/>
          </a:p>
        </p:txBody>
      </p:sp>
    </p:spTree>
    <p:extLst>
      <p:ext uri="{BB962C8B-B14F-4D97-AF65-F5344CB8AC3E}">
        <p14:creationId xmlns:p14="http://schemas.microsoft.com/office/powerpoint/2010/main" val="33858657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B20CCF-1087-4AC5-9FE3-6F4D5EB9C80D}" type="datetimeFigureOut">
              <a:rPr lang="en-US" smtClean="0"/>
              <a:pPr/>
              <a:t>5/18/2021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423151C-C2C5-428C-B8B7-453E9A6E592A}" type="slidenum">
              <a:rPr lang="en-GB" smtClean="0"/>
              <a:pPr/>
              <a:t>‹#›</a:t>
            </a:fld>
            <a:endParaRPr lang="en-GB"/>
          </a:p>
        </p:txBody>
      </p:sp>
    </p:spTree>
    <p:extLst>
      <p:ext uri="{BB962C8B-B14F-4D97-AF65-F5344CB8AC3E}">
        <p14:creationId xmlns:p14="http://schemas.microsoft.com/office/powerpoint/2010/main" val="1340260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11913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877933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55774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6600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0DDF080-5E8C-48AD-84E5-6C08B304C14E}" type="datetimeFigureOut">
              <a:rPr lang="en-US" dirty="0"/>
              <a:t>5/18/2021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333891-D5E7-4C7B-BF1D-E855E53CB5A8}" type="slidenum">
              <a:rPr lang="en-US" dirty="0"/>
              <a:t>‹#›</a:t>
            </a:fld>
            <a:endParaRPr lang="en-US" dirty="0"/>
          </a:p>
        </p:txBody>
      </p:sp>
    </p:spTree>
    <p:extLst>
      <p:ext uri="{BB962C8B-B14F-4D97-AF65-F5344CB8AC3E}">
        <p14:creationId xmlns:p14="http://schemas.microsoft.com/office/powerpoint/2010/main" val="104826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8274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AB20CCF-1087-4AC5-9FE3-6F4D5EB9C80D}" type="datetimeFigureOut">
              <a:rPr lang="en-US" smtClean="0"/>
              <a:pPr/>
              <a:t>5/18/2021</a:t>
            </a:fld>
            <a:endParaRPr lang="en-GB"/>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9423151C-C2C5-428C-B8B7-453E9A6E592A}" type="slidenum">
              <a:rPr lang="en-GB" smtClean="0"/>
              <a:pPr/>
              <a:t>‹#›</a:t>
            </a:fld>
            <a:endParaRPr lang="en-GB"/>
          </a:p>
        </p:txBody>
      </p:sp>
      <p:sp>
        <p:nvSpPr>
          <p:cNvPr id="18" name="Rectangle 24">
            <a:extLst>
              <a:ext uri="{FF2B5EF4-FFF2-40B4-BE49-F238E27FC236}">
                <a16:creationId xmlns:a16="http://schemas.microsoft.com/office/drawing/2014/main" id="{9425513D-3468-44B1-B391-C7C2AF19344E}"/>
              </a:ext>
            </a:extLst>
          </p:cNvPr>
          <p:cNvSpPr>
            <a:spLocks noChangeArrowheads="1"/>
          </p:cNvSpPr>
          <p:nvPr userDrawn="1"/>
        </p:nvSpPr>
        <p:spPr bwMode="auto">
          <a:xfrm>
            <a:off x="0" y="5486400"/>
            <a:ext cx="9144000" cy="1371600"/>
          </a:xfrm>
          <a:prstGeom prst="rect">
            <a:avLst/>
          </a:prstGeom>
          <a:solidFill>
            <a:srgbClr val="004C99"/>
          </a:solidFill>
          <a:ln w="9525">
            <a:noFill/>
            <a:miter lim="800000"/>
            <a:headEnd/>
            <a:tailEnd/>
          </a:ln>
          <a:effectLst/>
        </p:spPr>
        <p:txBody>
          <a:bodyPr wrap="none" anchor="ctr"/>
          <a:lstStyle/>
          <a:p>
            <a:endParaRPr lang="en-GB" dirty="0"/>
          </a:p>
        </p:txBody>
      </p:sp>
      <p:pic>
        <p:nvPicPr>
          <p:cNvPr id="19" name="Picture 25">
            <a:extLst>
              <a:ext uri="{FF2B5EF4-FFF2-40B4-BE49-F238E27FC236}">
                <a16:creationId xmlns:a16="http://schemas.microsoft.com/office/drawing/2014/main" id="{F6635ABB-E6AB-4252-8A8F-A400962094D4}"/>
              </a:ext>
            </a:extLst>
          </p:cNvPr>
          <p:cNvPicPr>
            <a:picLocks noChangeAspect="1" noChangeArrowheads="1"/>
          </p:cNvPicPr>
          <p:nvPr userDrawn="1"/>
        </p:nvPicPr>
        <p:blipFill>
          <a:blip r:embed="rId18" cstate="print"/>
          <a:srcRect/>
          <a:stretch>
            <a:fillRect/>
          </a:stretch>
        </p:blipFill>
        <p:spPr bwMode="auto">
          <a:xfrm>
            <a:off x="7848600" y="5638800"/>
            <a:ext cx="1057275" cy="1074738"/>
          </a:xfrm>
          <a:prstGeom prst="rect">
            <a:avLst/>
          </a:prstGeom>
          <a:noFill/>
          <a:ln w="9525">
            <a:noFill/>
            <a:miter lim="800000"/>
            <a:headEnd/>
            <a:tailEnd/>
          </a:ln>
          <a:effectLst/>
        </p:spPr>
      </p:pic>
    </p:spTree>
    <p:extLst>
      <p:ext uri="{BB962C8B-B14F-4D97-AF65-F5344CB8AC3E}">
        <p14:creationId xmlns:p14="http://schemas.microsoft.com/office/powerpoint/2010/main" val="188856201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AB20CCF-1087-4AC5-9FE3-6F4D5EB9C80D}" type="datetimeFigureOut">
              <a:rPr lang="en-US" smtClean="0"/>
              <a:pPr/>
              <a:t>5/18/2021</a:t>
            </a:fld>
            <a:endParaRPr lang="en-GB"/>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9423151C-C2C5-428C-B8B7-453E9A6E592A}" type="slidenum">
              <a:rPr lang="en-GB" smtClean="0"/>
              <a:pPr/>
              <a:t>‹#›</a:t>
            </a:fld>
            <a:endParaRPr lang="en-GB"/>
          </a:p>
        </p:txBody>
      </p:sp>
    </p:spTree>
    <p:extLst>
      <p:ext uri="{BB962C8B-B14F-4D97-AF65-F5344CB8AC3E}">
        <p14:creationId xmlns:p14="http://schemas.microsoft.com/office/powerpoint/2010/main" val="519750793"/>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B8A5A16-7BE9-4AA1-9B5E-00FAFA5C86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C55D27F9-7623-4A6E-89FF-87E6C4E0D90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11" name="Straight Connector 10">
              <a:extLst>
                <a:ext uri="{FF2B5EF4-FFF2-40B4-BE49-F238E27FC236}">
                  <a16:creationId xmlns:a16="http://schemas.microsoft.com/office/drawing/2014/main" id="{67B7CFC0-1E17-41C5-BF93-16E99B1F897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FFFFFF">
                  <a:alpha val="80000"/>
                </a:srgb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8640594F-E37B-4D91-8E95-9DA62A9B96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93C9D004-5359-4937-9D4B-EC89888063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0DE8B4BF-A71A-4324-A033-7886CF70A0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5697F627-1058-435C-96D4-98AB552C6A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6" name="Straight Connector 15">
              <a:extLst>
                <a:ext uri="{FF2B5EF4-FFF2-40B4-BE49-F238E27FC236}">
                  <a16:creationId xmlns:a16="http://schemas.microsoft.com/office/drawing/2014/main" id="{492EF457-D744-4C61-8670-518EC1D2D52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645924" y="0"/>
              <a:ext cx="1219200" cy="6858000"/>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sp>
          <p:nvSpPr>
            <p:cNvPr id="17" name="Rectangle 29">
              <a:extLst>
                <a:ext uri="{FF2B5EF4-FFF2-40B4-BE49-F238E27FC236}">
                  <a16:creationId xmlns:a16="http://schemas.microsoft.com/office/drawing/2014/main" id="{49E61018-BC96-47DC-B47F-FFBA96BAD8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3CA434EC-618C-4787-86BA-1BF47478EE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Isosceles Triangle 18">
              <a:extLst>
                <a:ext uri="{FF2B5EF4-FFF2-40B4-BE49-F238E27FC236}">
                  <a16:creationId xmlns:a16="http://schemas.microsoft.com/office/drawing/2014/main" id="{97378863-CDB3-4B0F-A65C-98A1252DD0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 name="Subtitle 2"/>
          <p:cNvSpPr>
            <a:spLocks noGrp="1"/>
          </p:cNvSpPr>
          <p:nvPr>
            <p:ph type="subTitle" idx="1"/>
          </p:nvPr>
        </p:nvSpPr>
        <p:spPr>
          <a:xfrm>
            <a:off x="1130300" y="4050833"/>
            <a:ext cx="5825202" cy="1096899"/>
          </a:xfrm>
        </p:spPr>
        <p:txBody>
          <a:bodyPr>
            <a:normAutofit/>
          </a:bodyPr>
          <a:lstStyle/>
          <a:p>
            <a:pPr algn="ctr"/>
            <a:r>
              <a:rPr lang="en-GB" sz="5400" dirty="0">
                <a:solidFill>
                  <a:srgbClr val="FFFFFF"/>
                </a:solidFill>
              </a:rPr>
              <a:t>2020/21 </a:t>
            </a:r>
          </a:p>
        </p:txBody>
      </p:sp>
      <p:sp>
        <p:nvSpPr>
          <p:cNvPr id="2" name="Title 1"/>
          <p:cNvSpPr>
            <a:spLocks noGrp="1"/>
          </p:cNvSpPr>
          <p:nvPr>
            <p:ph type="ctrTitle"/>
          </p:nvPr>
        </p:nvSpPr>
        <p:spPr>
          <a:xfrm>
            <a:off x="1130300" y="1267012"/>
            <a:ext cx="5825202" cy="2783824"/>
          </a:xfrm>
        </p:spPr>
        <p:txBody>
          <a:bodyPr>
            <a:normAutofit/>
          </a:bodyPr>
          <a:lstStyle/>
          <a:p>
            <a:pPr algn="ctr"/>
            <a:r>
              <a:rPr lang="en-GB" dirty="0">
                <a:solidFill>
                  <a:srgbClr val="FFFFFF"/>
                </a:solidFill>
              </a:rPr>
              <a:t>Family Hubs End of Year Summary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9487" y="332657"/>
            <a:ext cx="7772400" cy="576063"/>
          </a:xfrm>
        </p:spPr>
        <p:txBody>
          <a:bodyPr/>
          <a:lstStyle/>
          <a:p>
            <a:pPr algn="ctr"/>
            <a:r>
              <a:rPr lang="en-GB" sz="3600" b="1" dirty="0"/>
              <a:t>Children’s Centres </a:t>
            </a:r>
          </a:p>
        </p:txBody>
      </p:sp>
      <p:sp>
        <p:nvSpPr>
          <p:cNvPr id="2" name="Subtitle 1"/>
          <p:cNvSpPr>
            <a:spLocks noGrp="1"/>
          </p:cNvSpPr>
          <p:nvPr>
            <p:ph type="subTitle" idx="1"/>
          </p:nvPr>
        </p:nvSpPr>
        <p:spPr>
          <a:xfrm>
            <a:off x="689487" y="2132856"/>
            <a:ext cx="7779774" cy="3960440"/>
          </a:xfrm>
        </p:spPr>
        <p:txBody>
          <a:bodyPr>
            <a:normAutofit fontScale="92500" lnSpcReduction="20000"/>
          </a:bodyPr>
          <a:lstStyle/>
          <a:p>
            <a:pPr algn="just">
              <a:lnSpc>
                <a:spcPct val="107000"/>
              </a:lnSpc>
              <a:spcAft>
                <a:spcPts val="800"/>
              </a:spcAft>
            </a:pPr>
            <a:r>
              <a:rPr lang="en-GB" sz="1200" dirty="0">
                <a:latin typeface="Arial" panose="020B0604020202020204" pitchFamily="34" charset="0"/>
                <a:ea typeface="Times New Roman" panose="02020603050405020304" pitchFamily="18" charset="0"/>
                <a:cs typeface="Times New Roman" panose="02020603050405020304" pitchFamily="18" charset="0"/>
              </a:rPr>
              <a:t>In line with government guidance, most face-to-face group work ceased and was replaced by a virtual timetable of activities, with sessions including Sign &amp; Rhyme, targeted support, messy play, story times and African dance, targeting groups such as: </a:t>
            </a:r>
          </a:p>
          <a:p>
            <a:pPr marL="342900" lvl="0" indent="-342900" algn="just">
              <a:lnSpc>
                <a:spcPct val="107000"/>
              </a:lnSpc>
              <a:spcAft>
                <a:spcPts val="800"/>
              </a:spcAft>
              <a:buFont typeface="Symbol" panose="05050102010706020507" pitchFamily="18" charset="2"/>
              <a:buChar char=""/>
            </a:pPr>
            <a:r>
              <a:rPr lang="en-US" sz="1200" dirty="0">
                <a:latin typeface="Arial" panose="020B0604020202020204" pitchFamily="34" charset="0"/>
                <a:ea typeface="Times New Roman" panose="02020603050405020304" pitchFamily="18" charset="0"/>
                <a:cs typeface="Times New Roman" panose="02020603050405020304" pitchFamily="18" charset="0"/>
              </a:rPr>
              <a:t>Brief Intervention Families </a:t>
            </a:r>
            <a:endParaRPr lang="en-GB" sz="1200" dirty="0">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US" sz="1200" dirty="0">
                <a:latin typeface="Arial" panose="020B0604020202020204" pitchFamily="34" charset="0"/>
                <a:ea typeface="Times New Roman" panose="02020603050405020304" pitchFamily="18" charset="0"/>
                <a:cs typeface="Times New Roman" panose="02020603050405020304" pitchFamily="18" charset="0"/>
              </a:rPr>
              <a:t>New Births</a:t>
            </a:r>
            <a:endParaRPr lang="en-GB" sz="1200" dirty="0">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US" sz="1200" dirty="0">
                <a:latin typeface="Arial" panose="020B0604020202020204" pitchFamily="34" charset="0"/>
                <a:ea typeface="Times New Roman" panose="02020603050405020304" pitchFamily="18" charset="0"/>
                <a:cs typeface="Times New Roman" panose="02020603050405020304" pitchFamily="18" charset="0"/>
              </a:rPr>
              <a:t>Children with SEND</a:t>
            </a:r>
            <a:endParaRPr lang="en-GB" sz="1200" dirty="0">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US" sz="1200" dirty="0">
                <a:latin typeface="Arial" panose="020B0604020202020204" pitchFamily="34" charset="0"/>
                <a:ea typeface="Times New Roman" panose="02020603050405020304" pitchFamily="18" charset="0"/>
                <a:cs typeface="Times New Roman" panose="02020603050405020304" pitchFamily="18" charset="0"/>
              </a:rPr>
              <a:t>Mothers with low mood/anxiety</a:t>
            </a:r>
            <a:endParaRPr lang="en-GB" sz="1200" dirty="0">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US" sz="1200" dirty="0">
                <a:latin typeface="Arial" panose="020B0604020202020204" pitchFamily="34" charset="0"/>
                <a:ea typeface="Times New Roman" panose="02020603050405020304" pitchFamily="18" charset="0"/>
                <a:cs typeface="Times New Roman" panose="02020603050405020304" pitchFamily="18" charset="0"/>
              </a:rPr>
              <a:t>Existing targeted families previously referred by social work/ health visitors </a:t>
            </a:r>
            <a:endParaRPr lang="en-GB" sz="1200" dirty="0">
              <a:latin typeface="Arial" panose="020B0604020202020204" pitchFamily="34" charset="0"/>
              <a:ea typeface="Times New Roman" panose="02020603050405020304" pitchFamily="18" charset="0"/>
              <a:cs typeface="Times New Roman" panose="02020603050405020304" pitchFamily="18" charset="0"/>
            </a:endParaRPr>
          </a:p>
          <a:p>
            <a:pPr algn="l"/>
            <a:r>
              <a:rPr lang="en-GB" sz="1200" dirty="0">
                <a:latin typeface="Arial" panose="020B0604020202020204" pitchFamily="34" charset="0"/>
                <a:ea typeface="Times New Roman" panose="02020603050405020304" pitchFamily="18" charset="0"/>
                <a:cs typeface="Times New Roman" panose="02020603050405020304" pitchFamily="18" charset="0"/>
              </a:rPr>
              <a:t>The Children’s Centres acted as a distribution/collection point for vitamins, the Food Banks and food vouchers and wellbeing/activity packs with</a:t>
            </a:r>
            <a:r>
              <a:rPr lang="en-GB" sz="1200" b="1" dirty="0">
                <a:latin typeface="Arial" panose="020B0604020202020204" pitchFamily="34" charset="0"/>
                <a:ea typeface="Times New Roman" panose="02020603050405020304" pitchFamily="18" charset="0"/>
                <a:cs typeface="Times New Roman" panose="02020603050405020304" pitchFamily="18" charset="0"/>
              </a:rPr>
              <a:t> over 2000 made and distributed to families </a:t>
            </a:r>
            <a:r>
              <a:rPr lang="en-GB" sz="1200" dirty="0">
                <a:latin typeface="Arial" panose="020B0604020202020204" pitchFamily="34" charset="0"/>
                <a:ea typeface="Times New Roman" panose="02020603050405020304" pitchFamily="18" charset="0"/>
                <a:cs typeface="Times New Roman" panose="02020603050405020304" pitchFamily="18" charset="0"/>
              </a:rPr>
              <a:t>including bespoke versions for parents and children with SEND. </a:t>
            </a:r>
          </a:p>
          <a:p>
            <a:pPr algn="l"/>
            <a:r>
              <a:rPr lang="en-GB" sz="1200" dirty="0">
                <a:latin typeface="Arial" panose="020B0604020202020204" pitchFamily="34" charset="0"/>
                <a:ea typeface="Times New Roman" panose="02020603050405020304" pitchFamily="18" charset="0"/>
                <a:cs typeface="Times New Roman" panose="02020603050405020304" pitchFamily="18" charset="0"/>
              </a:rPr>
              <a:t>Weekly calls to all families known to the service to proactively check on their welfare. A total of </a:t>
            </a:r>
            <a:r>
              <a:rPr lang="en-GB" sz="1200" b="1" dirty="0">
                <a:latin typeface="Arial" panose="020B0604020202020204" pitchFamily="34" charset="0"/>
                <a:ea typeface="Times New Roman" panose="02020603050405020304" pitchFamily="18" charset="0"/>
                <a:cs typeface="Times New Roman" panose="02020603050405020304" pitchFamily="18" charset="0"/>
              </a:rPr>
              <a:t>5,648 calls were made</a:t>
            </a:r>
            <a:r>
              <a:rPr lang="en-GB" sz="1200" dirty="0">
                <a:latin typeface="Arial" panose="020B0604020202020204" pitchFamily="34"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en-GB" sz="1200" dirty="0">
                <a:latin typeface="Arial" panose="020B0604020202020204" pitchFamily="34" charset="0"/>
                <a:ea typeface="Times New Roman" panose="02020603050405020304" pitchFamily="18" charset="0"/>
                <a:cs typeface="Times New Roman" panose="02020603050405020304" pitchFamily="18" charset="0"/>
              </a:rPr>
              <a:t>Designated ‘safe spaces’ for partners and practitioners to deliver vital face to face appointments for vulnerable families. To date a</a:t>
            </a:r>
            <a:r>
              <a:rPr lang="en-GB" sz="1200" b="1" dirty="0">
                <a:latin typeface="Arial" panose="020B0604020202020204" pitchFamily="34" charset="0"/>
                <a:ea typeface="Times New Roman" panose="02020603050405020304" pitchFamily="18" charset="0"/>
                <a:cs typeface="Times New Roman" panose="02020603050405020304" pitchFamily="18" charset="0"/>
              </a:rPr>
              <a:t> total of</a:t>
            </a:r>
            <a:r>
              <a:rPr lang="en-GB" sz="1200" dirty="0">
                <a:latin typeface="Arial" panose="020B0604020202020204" pitchFamily="34" charset="0"/>
                <a:ea typeface="Times New Roman" panose="02020603050405020304" pitchFamily="18" charset="0"/>
                <a:cs typeface="Times New Roman" panose="02020603050405020304" pitchFamily="18" charset="0"/>
              </a:rPr>
              <a:t> </a:t>
            </a:r>
            <a:r>
              <a:rPr lang="en-GB" sz="1200" b="1" dirty="0">
                <a:latin typeface="Arial" panose="020B0604020202020204" pitchFamily="34" charset="0"/>
                <a:ea typeface="Times New Roman" panose="02020603050405020304" pitchFamily="18" charset="0"/>
                <a:cs typeface="Times New Roman" panose="02020603050405020304" pitchFamily="18" charset="0"/>
              </a:rPr>
              <a:t>1262 bookings</a:t>
            </a:r>
            <a:r>
              <a:rPr lang="en-GB" sz="1200" dirty="0">
                <a:latin typeface="Arial" panose="020B0604020202020204" pitchFamily="34" charset="0"/>
                <a:ea typeface="Times New Roman" panose="02020603050405020304" pitchFamily="18" charset="0"/>
                <a:cs typeface="Times New Roman" panose="02020603050405020304" pitchFamily="18" charset="0"/>
              </a:rPr>
              <a:t> have been made. </a:t>
            </a:r>
          </a:p>
          <a:p>
            <a:pPr algn="l"/>
            <a:endParaRPr lang="en-GB" sz="1050" dirty="0">
              <a:latin typeface="Calibri Light" panose="020F0302020204030204" pitchFamily="34" charset="0"/>
            </a:endParaRPr>
          </a:p>
        </p:txBody>
      </p:sp>
      <p:pic>
        <p:nvPicPr>
          <p:cNvPr id="6" name="Picture 5">
            <a:extLst>
              <a:ext uri="{FF2B5EF4-FFF2-40B4-BE49-F238E27FC236}">
                <a16:creationId xmlns:a16="http://schemas.microsoft.com/office/drawing/2014/main" id="{C7CBB043-2C80-4589-9F74-34E58540AED6}"/>
              </a:ext>
            </a:extLst>
          </p:cNvPr>
          <p:cNvPicPr>
            <a:picLocks noChangeAspect="1"/>
          </p:cNvPicPr>
          <p:nvPr/>
        </p:nvPicPr>
        <p:blipFill>
          <a:blip r:embed="rId3"/>
          <a:stretch>
            <a:fillRect/>
          </a:stretch>
        </p:blipFill>
        <p:spPr>
          <a:xfrm>
            <a:off x="3205062" y="908720"/>
            <a:ext cx="2561690" cy="1125940"/>
          </a:xfrm>
          <a:prstGeom prst="rect">
            <a:avLst/>
          </a:prstGeom>
        </p:spPr>
      </p:pic>
    </p:spTree>
    <p:extLst>
      <p:ext uri="{BB962C8B-B14F-4D97-AF65-F5344CB8AC3E}">
        <p14:creationId xmlns:p14="http://schemas.microsoft.com/office/powerpoint/2010/main" val="3840669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1F2B4773-3207-44CC-B7AC-892B704982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13" name="Straight Connector 12">
              <a:extLst>
                <a:ext uri="{FF2B5EF4-FFF2-40B4-BE49-F238E27FC236}">
                  <a16:creationId xmlns:a16="http://schemas.microsoft.com/office/drawing/2014/main" id="{2B8267CA-A7A5-4E11-9D92-4EAC3DD3E80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83D61B5-C6B4-4A4B-85AD-FEE7A54912C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5" name="Rectangle 23">
              <a:extLst>
                <a:ext uri="{FF2B5EF4-FFF2-40B4-BE49-F238E27FC236}">
                  <a16:creationId xmlns:a16="http://schemas.microsoft.com/office/drawing/2014/main" id="{A0B67FE4-688F-4497-8BFD-157613A697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5">
              <a:extLst>
                <a:ext uri="{FF2B5EF4-FFF2-40B4-BE49-F238E27FC236}">
                  <a16:creationId xmlns:a16="http://schemas.microsoft.com/office/drawing/2014/main" id="{3BF5BE1A-9BAC-4581-A82B-FD8FE31595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971E5644-6772-414A-8199-E30BFB02A5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7">
              <a:extLst>
                <a:ext uri="{FF2B5EF4-FFF2-40B4-BE49-F238E27FC236}">
                  <a16:creationId xmlns:a16="http://schemas.microsoft.com/office/drawing/2014/main" id="{E8246D50-BB0C-408E-93FD-7B8D63A7F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8">
              <a:extLst>
                <a:ext uri="{FF2B5EF4-FFF2-40B4-BE49-F238E27FC236}">
                  <a16:creationId xmlns:a16="http://schemas.microsoft.com/office/drawing/2014/main" id="{AFBC5D22-68C1-44FB-8181-CB84ECAA83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9">
              <a:extLst>
                <a:ext uri="{FF2B5EF4-FFF2-40B4-BE49-F238E27FC236}">
                  <a16:creationId xmlns:a16="http://schemas.microsoft.com/office/drawing/2014/main" id="{FB6D0FCE-FBDB-4655-A1A7-640B1E86B5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BC8157DF-FD90-4AD6-B803-3AC0ACD8E6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Isosceles Triangle 21">
              <a:extLst>
                <a:ext uri="{FF2B5EF4-FFF2-40B4-BE49-F238E27FC236}">
                  <a16:creationId xmlns:a16="http://schemas.microsoft.com/office/drawing/2014/main" id="{3548B067-9D63-4D21-92EF-CBC9E6338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4" name="Rectangle 23">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6" name="Rectangle 25">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33484" y="0"/>
            <a:ext cx="9144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468234" y="3681413"/>
            <a:ext cx="357266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32"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61926" y="-8467"/>
            <a:ext cx="2255511"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8400" y="-8467"/>
            <a:ext cx="1941419"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Isosceles Triangle 35">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068" y="3048000"/>
            <a:ext cx="2444751"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8"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6694" y="-8467"/>
            <a:ext cx="214074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0" name="Isosceles Triangle 39">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4568" y="3589867"/>
            <a:ext cx="136286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2" name="Freeform: Shape 41">
            <a:extLst>
              <a:ext uri="{FF2B5EF4-FFF2-40B4-BE49-F238E27FC236}">
                <a16:creationId xmlns:a16="http://schemas.microsoft.com/office/drawing/2014/main" id="{A5EC319D-0FEA-4B95-A3EA-01E35672C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8223" y="-8467"/>
            <a:ext cx="4495777"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p:cNvSpPr>
            <a:spLocks noGrp="1"/>
          </p:cNvSpPr>
          <p:nvPr>
            <p:ph type="title"/>
          </p:nvPr>
        </p:nvSpPr>
        <p:spPr>
          <a:xfrm>
            <a:off x="5386292" y="609600"/>
            <a:ext cx="3384742" cy="2227730"/>
          </a:xfrm>
        </p:spPr>
        <p:txBody>
          <a:bodyPr vert="horz" lIns="91440" tIns="45720" rIns="91440" bIns="45720" rtlCol="0" anchor="ctr">
            <a:normAutofit/>
          </a:bodyPr>
          <a:lstStyle/>
          <a:p>
            <a:r>
              <a:rPr lang="en-US" dirty="0">
                <a:solidFill>
                  <a:srgbClr val="FFFFFF"/>
                </a:solidFill>
              </a:rPr>
              <a:t>Family Hubs Casework</a:t>
            </a:r>
          </a:p>
        </p:txBody>
      </p:sp>
      <p:pic>
        <p:nvPicPr>
          <p:cNvPr id="7" name="Picture 6">
            <a:extLst>
              <a:ext uri="{FF2B5EF4-FFF2-40B4-BE49-F238E27FC236}">
                <a16:creationId xmlns:a16="http://schemas.microsoft.com/office/drawing/2014/main" id="{77641E51-343C-48B5-8BF6-E4962F4002A4}"/>
              </a:ext>
            </a:extLst>
          </p:cNvPr>
          <p:cNvPicPr>
            <a:picLocks noChangeAspect="1"/>
          </p:cNvPicPr>
          <p:nvPr/>
        </p:nvPicPr>
        <p:blipFill>
          <a:blip r:embed="rId3"/>
          <a:stretch>
            <a:fillRect/>
          </a:stretch>
        </p:blipFill>
        <p:spPr>
          <a:xfrm>
            <a:off x="432402" y="1910386"/>
            <a:ext cx="3491525" cy="2886766"/>
          </a:xfrm>
          <a:prstGeom prst="rect">
            <a:avLst/>
          </a:prstGeom>
          <a:noFill/>
        </p:spPr>
      </p:pic>
      <p:sp>
        <p:nvSpPr>
          <p:cNvPr id="2" name="Subtitle 1"/>
          <p:cNvSpPr>
            <a:spLocks noGrp="1"/>
          </p:cNvSpPr>
          <p:nvPr>
            <p:ph sz="half" idx="1"/>
          </p:nvPr>
        </p:nvSpPr>
        <p:spPr>
          <a:xfrm>
            <a:off x="5386293" y="2837329"/>
            <a:ext cx="3384741" cy="3317938"/>
          </a:xfrm>
        </p:spPr>
        <p:txBody>
          <a:bodyPr vert="horz" lIns="91440" tIns="45720" rIns="91440" bIns="45720" rtlCol="0" anchor="t">
            <a:normAutofit/>
          </a:bodyPr>
          <a:lstStyle/>
          <a:p>
            <a:pPr>
              <a:lnSpc>
                <a:spcPct val="90000"/>
              </a:lnSpc>
            </a:pPr>
            <a:r>
              <a:rPr lang="en-US" sz="1100">
                <a:solidFill>
                  <a:srgbClr val="FFFFFF"/>
                </a:solidFill>
              </a:rPr>
              <a:t>RAG rating system used. This system ensured that the most vulnerable families (ragged as red) were seen in-person in the </a:t>
            </a:r>
            <a:r>
              <a:rPr lang="en-US" sz="1100" i="1">
                <a:solidFill>
                  <a:srgbClr val="FFFFFF"/>
                </a:solidFill>
              </a:rPr>
              <a:t>Safe Spaces </a:t>
            </a:r>
            <a:r>
              <a:rPr lang="en-US" sz="1100">
                <a:solidFill>
                  <a:srgbClr val="FFFFFF"/>
                </a:solidFill>
              </a:rPr>
              <a:t>and outdoors and received weekly virtual contact. Families ragged amber and green were contacted virtually at least fortnightly.</a:t>
            </a:r>
          </a:p>
          <a:p>
            <a:pPr>
              <a:lnSpc>
                <a:spcPct val="90000"/>
              </a:lnSpc>
            </a:pPr>
            <a:endParaRPr lang="en-US" sz="1100">
              <a:solidFill>
                <a:srgbClr val="FFFFFF"/>
              </a:solidFill>
            </a:endParaRPr>
          </a:p>
          <a:p>
            <a:pPr>
              <a:lnSpc>
                <a:spcPct val="90000"/>
              </a:lnSpc>
            </a:pPr>
            <a:r>
              <a:rPr lang="en-US" sz="1100">
                <a:solidFill>
                  <a:srgbClr val="FFFFFF"/>
                </a:solidFill>
              </a:rPr>
              <a:t>Practitioners continued to support a full caseload as well as convene and facilitate Team around the Family (TAF) meetings with key professionals and families e.g. to attend school meetings and make specialist referrals to partner agencies where necessary.</a:t>
            </a:r>
          </a:p>
          <a:p>
            <a:pPr>
              <a:lnSpc>
                <a:spcPct val="90000"/>
              </a:lnSpc>
            </a:pPr>
            <a:endParaRPr lang="en-US" sz="1100">
              <a:solidFill>
                <a:srgbClr val="FFFFFF"/>
              </a:solidFill>
            </a:endParaRPr>
          </a:p>
        </p:txBody>
      </p:sp>
    </p:spTree>
    <p:extLst>
      <p:ext uri="{BB962C8B-B14F-4D97-AF65-F5344CB8AC3E}">
        <p14:creationId xmlns:p14="http://schemas.microsoft.com/office/powerpoint/2010/main" val="176960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2" name="Group 30">
            <a:extLst>
              <a:ext uri="{FF2B5EF4-FFF2-40B4-BE49-F238E27FC236}">
                <a16:creationId xmlns:a16="http://schemas.microsoft.com/office/drawing/2014/main" id="{1F2B4773-3207-44CC-B7AC-892B704982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32" name="Straight Connector 31">
              <a:extLst>
                <a:ext uri="{FF2B5EF4-FFF2-40B4-BE49-F238E27FC236}">
                  <a16:creationId xmlns:a16="http://schemas.microsoft.com/office/drawing/2014/main" id="{2B8267CA-A7A5-4E11-9D92-4EAC3DD3E80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E83D61B5-C6B4-4A4B-85AD-FEE7A54912C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4" name="Rectangle 23">
              <a:extLst>
                <a:ext uri="{FF2B5EF4-FFF2-40B4-BE49-F238E27FC236}">
                  <a16:creationId xmlns:a16="http://schemas.microsoft.com/office/drawing/2014/main" id="{A0B67FE4-688F-4497-8BFD-157613A697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Rectangle 25">
              <a:extLst>
                <a:ext uri="{FF2B5EF4-FFF2-40B4-BE49-F238E27FC236}">
                  <a16:creationId xmlns:a16="http://schemas.microsoft.com/office/drawing/2014/main" id="{3BF5BE1A-9BAC-4581-A82B-FD8FE31595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Isosceles Triangle 35">
              <a:extLst>
                <a:ext uri="{FF2B5EF4-FFF2-40B4-BE49-F238E27FC236}">
                  <a16:creationId xmlns:a16="http://schemas.microsoft.com/office/drawing/2014/main" id="{971E5644-6772-414A-8199-E30BFB02A5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7" name="Rectangle 27">
              <a:extLst>
                <a:ext uri="{FF2B5EF4-FFF2-40B4-BE49-F238E27FC236}">
                  <a16:creationId xmlns:a16="http://schemas.microsoft.com/office/drawing/2014/main" id="{E8246D50-BB0C-408E-93FD-7B8D63A7F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8" name="Rectangle 28">
              <a:extLst>
                <a:ext uri="{FF2B5EF4-FFF2-40B4-BE49-F238E27FC236}">
                  <a16:creationId xmlns:a16="http://schemas.microsoft.com/office/drawing/2014/main" id="{AFBC5D22-68C1-44FB-8181-CB84ECAA83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9" name="Rectangle 29">
              <a:extLst>
                <a:ext uri="{FF2B5EF4-FFF2-40B4-BE49-F238E27FC236}">
                  <a16:creationId xmlns:a16="http://schemas.microsoft.com/office/drawing/2014/main" id="{FB6D0FCE-FBDB-4655-A1A7-640B1E86B5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40" name="Isosceles Triangle 39">
              <a:extLst>
                <a:ext uri="{FF2B5EF4-FFF2-40B4-BE49-F238E27FC236}">
                  <a16:creationId xmlns:a16="http://schemas.microsoft.com/office/drawing/2014/main" id="{BC8157DF-FD90-4AD6-B803-3AC0ACD8E6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1" name="Isosceles Triangle 40">
              <a:extLst>
                <a:ext uri="{FF2B5EF4-FFF2-40B4-BE49-F238E27FC236}">
                  <a16:creationId xmlns:a16="http://schemas.microsoft.com/office/drawing/2014/main" id="{3548B067-9D63-4D21-92EF-CBC9E6338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54" name="Rectangle 42">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56" name="Rectangle 44">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 name="Straight Connector 46">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33484" y="0"/>
            <a:ext cx="9144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0" name="Straight Connector 48">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468234" y="3681413"/>
            <a:ext cx="357266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51"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61926" y="-8467"/>
            <a:ext cx="2255511"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3"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8400" y="-8467"/>
            <a:ext cx="1941419"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5" name="Isosceles Triangle 54">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068" y="3048000"/>
            <a:ext cx="2444751"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57"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6694" y="-8467"/>
            <a:ext cx="214074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9" name="Isosceles Triangle 58">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4568" y="3589867"/>
            <a:ext cx="136286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1" name="Freeform: Shape 60">
            <a:extLst>
              <a:ext uri="{FF2B5EF4-FFF2-40B4-BE49-F238E27FC236}">
                <a16:creationId xmlns:a16="http://schemas.microsoft.com/office/drawing/2014/main" id="{A5EC319D-0FEA-4B95-A3EA-01E35672C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8223" y="-8467"/>
            <a:ext cx="4495777"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4934742" y="609600"/>
            <a:ext cx="3836292" cy="1667272"/>
          </a:xfrm>
        </p:spPr>
        <p:txBody>
          <a:bodyPr vert="horz" lIns="91440" tIns="45720" rIns="91440" bIns="45720" rtlCol="0" anchor="ctr">
            <a:normAutofit/>
          </a:bodyPr>
          <a:lstStyle/>
          <a:p>
            <a:r>
              <a:rPr lang="en-US" dirty="0">
                <a:solidFill>
                  <a:srgbClr val="FFFFFF"/>
                </a:solidFill>
              </a:rPr>
              <a:t>School Attendance </a:t>
            </a:r>
          </a:p>
        </p:txBody>
      </p:sp>
      <p:pic>
        <p:nvPicPr>
          <p:cNvPr id="21" name="Content Placeholder 20" descr="Laptop with phone and calculator">
            <a:extLst>
              <a:ext uri="{FF2B5EF4-FFF2-40B4-BE49-F238E27FC236}">
                <a16:creationId xmlns:a16="http://schemas.microsoft.com/office/drawing/2014/main" id="{F06F095E-0E7C-448B-96D3-FCCCA5D7A7F5}"/>
              </a:ext>
            </a:extLst>
          </p:cNvPr>
          <p:cNvPicPr>
            <a:picLocks noGrp="1" noChangeAspect="1"/>
          </p:cNvPicPr>
          <p:nvPr>
            <p:ph sz="half" idx="2"/>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p:blipFill>
        <p:spPr>
          <a:xfrm>
            <a:off x="611560" y="1789667"/>
            <a:ext cx="3411032" cy="3600400"/>
          </a:xfrm>
          <a:prstGeom prst="rect">
            <a:avLst/>
          </a:prstGeom>
          <a:noFill/>
        </p:spPr>
      </p:pic>
      <p:sp>
        <p:nvSpPr>
          <p:cNvPr id="26" name="Content Placeholder 2">
            <a:extLst>
              <a:ext uri="{FF2B5EF4-FFF2-40B4-BE49-F238E27FC236}">
                <a16:creationId xmlns:a16="http://schemas.microsoft.com/office/drawing/2014/main" id="{F0A1AB16-AF98-46DC-9E62-40A2B5881A22}"/>
              </a:ext>
            </a:extLst>
          </p:cNvPr>
          <p:cNvSpPr>
            <a:spLocks noGrp="1"/>
          </p:cNvSpPr>
          <p:nvPr>
            <p:ph sz="half" idx="1"/>
          </p:nvPr>
        </p:nvSpPr>
        <p:spPr>
          <a:xfrm>
            <a:off x="5386293" y="2132856"/>
            <a:ext cx="3384741" cy="4248472"/>
          </a:xfrm>
        </p:spPr>
        <p:txBody>
          <a:bodyPr vert="horz" lIns="91440" tIns="45720" rIns="91440" bIns="45720" rtlCol="0" anchor="t">
            <a:noAutofit/>
          </a:bodyPr>
          <a:lstStyle/>
          <a:p>
            <a:pPr>
              <a:lnSpc>
                <a:spcPct val="90000"/>
              </a:lnSpc>
            </a:pPr>
            <a:r>
              <a:rPr lang="en-US" sz="1200" dirty="0">
                <a:solidFill>
                  <a:srgbClr val="FFFFFF"/>
                </a:solidFill>
              </a:rPr>
              <a:t>A key priority for the Family’s Hubs has been to ensure  children and young people were properly equipped to engage in online learning. During the first Lockdown, the Family Hubs arranged for </a:t>
            </a:r>
            <a:r>
              <a:rPr lang="en-US" sz="1200" b="1" dirty="0">
                <a:solidFill>
                  <a:srgbClr val="FFFFFF"/>
                </a:solidFill>
              </a:rPr>
              <a:t>139 families</a:t>
            </a:r>
            <a:r>
              <a:rPr lang="en-US" sz="1200" dirty="0">
                <a:solidFill>
                  <a:srgbClr val="FFFFFF"/>
                </a:solidFill>
              </a:rPr>
              <a:t> to be provided with laptops or tablets and connectivity through the provision of dongles where necessary.</a:t>
            </a:r>
          </a:p>
          <a:p>
            <a:pPr>
              <a:lnSpc>
                <a:spcPct val="90000"/>
              </a:lnSpc>
            </a:pPr>
            <a:r>
              <a:rPr lang="en-US" sz="1200" dirty="0">
                <a:solidFill>
                  <a:srgbClr val="FFFFFF"/>
                </a:solidFill>
              </a:rPr>
              <a:t>Regular meetings and conversations with schools were maintained to ensure children were logging on and being seen. </a:t>
            </a:r>
          </a:p>
          <a:p>
            <a:pPr lvl="0">
              <a:lnSpc>
                <a:spcPct val="90000"/>
              </a:lnSpc>
            </a:pPr>
            <a:r>
              <a:rPr lang="en-US" sz="1200" dirty="0">
                <a:solidFill>
                  <a:srgbClr val="FFFFFF"/>
                </a:solidFill>
              </a:rPr>
              <a:t>Our clinicians worked closely with practitioners, holding  reflective team meetings and working with individual families to encourage and support children’s return to school. </a:t>
            </a:r>
          </a:p>
          <a:p>
            <a:pPr>
              <a:lnSpc>
                <a:spcPct val="90000"/>
              </a:lnSpc>
            </a:pPr>
            <a:r>
              <a:rPr lang="en-US" sz="1200" dirty="0">
                <a:solidFill>
                  <a:srgbClr val="FFFFFF"/>
                </a:solidFill>
              </a:rPr>
              <a:t>When schools opened back on the 8</a:t>
            </a:r>
            <a:r>
              <a:rPr lang="en-US" sz="1200" baseline="30000" dirty="0">
                <a:solidFill>
                  <a:srgbClr val="FFFFFF"/>
                </a:solidFill>
              </a:rPr>
              <a:t>th</a:t>
            </a:r>
            <a:r>
              <a:rPr lang="en-US" sz="1200" dirty="0">
                <a:solidFill>
                  <a:srgbClr val="FFFFFF"/>
                </a:solidFill>
              </a:rPr>
              <a:t> March 2021, </a:t>
            </a:r>
            <a:r>
              <a:rPr lang="en-US" sz="1200" b="1" dirty="0">
                <a:solidFill>
                  <a:srgbClr val="FFFFFF"/>
                </a:solidFill>
              </a:rPr>
              <a:t>90% of those children open to the service, returned to school. </a:t>
            </a:r>
            <a:endParaRPr lang="en-US" sz="1200" dirty="0">
              <a:solidFill>
                <a:srgbClr val="FFFFFF"/>
              </a:solidFill>
            </a:endParaRPr>
          </a:p>
        </p:txBody>
      </p:sp>
    </p:spTree>
    <p:extLst>
      <p:ext uri="{BB962C8B-B14F-4D97-AF65-F5344CB8AC3E}">
        <p14:creationId xmlns:p14="http://schemas.microsoft.com/office/powerpoint/2010/main" val="420012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9487" y="404665"/>
            <a:ext cx="7772400" cy="576064"/>
          </a:xfrm>
        </p:spPr>
        <p:txBody>
          <a:bodyPr/>
          <a:lstStyle/>
          <a:p>
            <a:pPr algn="ctr"/>
            <a:r>
              <a:rPr lang="en-GB" sz="3600" b="1" dirty="0"/>
              <a:t>Wider Offer</a:t>
            </a:r>
          </a:p>
        </p:txBody>
      </p:sp>
      <p:sp>
        <p:nvSpPr>
          <p:cNvPr id="2" name="Subtitle 1"/>
          <p:cNvSpPr>
            <a:spLocks noGrp="1"/>
          </p:cNvSpPr>
          <p:nvPr>
            <p:ph type="subTitle" idx="1"/>
          </p:nvPr>
        </p:nvSpPr>
        <p:spPr>
          <a:xfrm>
            <a:off x="706334" y="1124744"/>
            <a:ext cx="7779774" cy="4464496"/>
          </a:xfrm>
        </p:spPr>
        <p:style>
          <a:lnRef idx="2">
            <a:schemeClr val="accent1"/>
          </a:lnRef>
          <a:fillRef idx="1">
            <a:schemeClr val="lt1"/>
          </a:fillRef>
          <a:effectRef idx="0">
            <a:schemeClr val="accent1"/>
          </a:effectRef>
          <a:fontRef idx="minor">
            <a:schemeClr val="dk1"/>
          </a:fontRef>
        </p:style>
        <p:txBody>
          <a:bodyPr>
            <a:normAutofit/>
          </a:bodyPr>
          <a:lstStyle/>
          <a:p>
            <a:pPr algn="l"/>
            <a:r>
              <a:rPr lang="en-GB" sz="1050" b="1" dirty="0"/>
              <a:t>Transition: </a:t>
            </a:r>
            <a:r>
              <a:rPr lang="en-GB" sz="1050" dirty="0"/>
              <a:t>Transition Programme for pupils identified as vulnerable in Year 6. During the summer of 2020 we delivered virtually to over </a:t>
            </a:r>
            <a:r>
              <a:rPr lang="en-GB" sz="1050" b="1" dirty="0"/>
              <a:t>230 pupils </a:t>
            </a:r>
            <a:r>
              <a:rPr lang="en-GB" sz="1050" dirty="0"/>
              <a:t>across </a:t>
            </a:r>
            <a:r>
              <a:rPr lang="en-GB" sz="1050" b="1" dirty="0"/>
              <a:t>7 primary schools</a:t>
            </a:r>
            <a:r>
              <a:rPr lang="en-GB" sz="1050" dirty="0"/>
              <a:t>, including two parent focused sessions</a:t>
            </a:r>
            <a:endParaRPr lang="en-GB" sz="1050" dirty="0">
              <a:latin typeface="Calibri Light" panose="020F0302020204030204" pitchFamily="34" charset="0"/>
            </a:endParaRPr>
          </a:p>
          <a:p>
            <a:pPr algn="just">
              <a:lnSpc>
                <a:spcPct val="107000"/>
              </a:lnSpc>
              <a:spcAft>
                <a:spcPts val="800"/>
              </a:spcAft>
            </a:pPr>
            <a:r>
              <a:rPr lang="en-GB" sz="1050" b="1" dirty="0">
                <a:latin typeface="Arial" panose="020B0604020202020204" pitchFamily="34" charset="0"/>
                <a:ea typeface="Times New Roman" panose="02020603050405020304" pitchFamily="18" charset="0"/>
                <a:cs typeface="Times New Roman" panose="02020603050405020304" pitchFamily="18" charset="0"/>
              </a:rPr>
              <a:t>Young Carers: </a:t>
            </a:r>
            <a:r>
              <a:rPr lang="en-GB" sz="1050" dirty="0">
                <a:latin typeface="Arial" panose="020B0604020202020204" pitchFamily="34" charset="0"/>
                <a:ea typeface="Times New Roman" panose="02020603050405020304" pitchFamily="18" charset="0"/>
                <a:cs typeface="Times New Roman" panose="02020603050405020304" pitchFamily="18" charset="0"/>
              </a:rPr>
              <a:t>The Family Hubs have continued to maintain a focus on Young Carers and</a:t>
            </a:r>
            <a:r>
              <a:rPr lang="en-GB" sz="1050" dirty="0">
                <a:latin typeface="Arial" panose="020B0604020202020204" pitchFamily="34" charset="0"/>
                <a:ea typeface="Arial" panose="020B0604020202020204" pitchFamily="34" charset="0"/>
              </a:rPr>
              <a:t> </a:t>
            </a:r>
            <a:r>
              <a:rPr lang="en-GB" sz="1050" b="1" dirty="0">
                <a:latin typeface="Arial" panose="020B0604020202020204" pitchFamily="34" charset="0"/>
                <a:ea typeface="Times New Roman" panose="02020603050405020304" pitchFamily="18" charset="0"/>
                <a:cs typeface="Times New Roman" panose="02020603050405020304" pitchFamily="18" charset="0"/>
              </a:rPr>
              <a:t>April 2020 saw the launch of the first virtual Young Carers Group for under 12’s activities </a:t>
            </a:r>
            <a:r>
              <a:rPr lang="en-GB" sz="1050" dirty="0">
                <a:latin typeface="Arial" panose="020B0604020202020204" pitchFamily="34" charset="0"/>
                <a:ea typeface="Times New Roman" panose="02020603050405020304" pitchFamily="18" charset="0"/>
                <a:cs typeface="Times New Roman" panose="02020603050405020304" pitchFamily="18" charset="0"/>
              </a:rPr>
              <a:t>have included quizzes, arts and crafts and cooking. A Young Carers group for children aged 12 &amp; over has now been started. The focus for this group will be around practical matters such as GCSE options, budgeting, and taking care of their own health &amp; well-being. </a:t>
            </a:r>
          </a:p>
          <a:p>
            <a:pPr algn="just">
              <a:lnSpc>
                <a:spcPct val="107000"/>
              </a:lnSpc>
              <a:spcAft>
                <a:spcPts val="800"/>
              </a:spcAft>
            </a:pPr>
            <a:r>
              <a:rPr lang="en-GB" sz="1050" b="1" dirty="0">
                <a:latin typeface="Arial" panose="020B0604020202020204" pitchFamily="34" charset="0"/>
                <a:ea typeface="Times New Roman" panose="02020603050405020304" pitchFamily="18" charset="0"/>
                <a:cs typeface="Times New Roman" panose="02020603050405020304" pitchFamily="18" charset="0"/>
              </a:rPr>
              <a:t>Parenting: </a:t>
            </a:r>
            <a:r>
              <a:rPr lang="en-GB" sz="1050" dirty="0">
                <a:latin typeface="Arial" panose="020B0604020202020204" pitchFamily="34" charset="0"/>
                <a:ea typeface="Times New Roman" panose="02020603050405020304" pitchFamily="18" charset="0"/>
                <a:cs typeface="Times New Roman" panose="02020603050405020304" pitchFamily="18" charset="0"/>
              </a:rPr>
              <a:t>Being aware of the changes in demand for parents and carers Family Hubs developed </a:t>
            </a:r>
            <a:r>
              <a:rPr lang="en-GB" sz="1050" i="1" dirty="0">
                <a:latin typeface="Arial" panose="020B0604020202020204" pitchFamily="34" charset="0"/>
                <a:ea typeface="Times New Roman" panose="02020603050405020304" pitchFamily="18" charset="0"/>
                <a:cs typeface="Times New Roman" panose="02020603050405020304" pitchFamily="18" charset="0"/>
              </a:rPr>
              <a:t>tip sheets</a:t>
            </a:r>
            <a:r>
              <a:rPr lang="en-GB" sz="1050" dirty="0">
                <a:latin typeface="Arial" panose="020B0604020202020204" pitchFamily="34" charset="0"/>
                <a:ea typeface="Times New Roman" panose="02020603050405020304" pitchFamily="18" charset="0"/>
                <a:cs typeface="Times New Roman" panose="02020603050405020304" pitchFamily="18" charset="0"/>
              </a:rPr>
              <a:t> to address the issues being raised. These were produced fortnightly and uploaded to the Family Information System (FIS). Virtual Coffee Mornings were held as an opportunity for parents to connect socially and reduce feelings of isolation.</a:t>
            </a:r>
          </a:p>
          <a:p>
            <a:pPr algn="just">
              <a:lnSpc>
                <a:spcPct val="107000"/>
              </a:lnSpc>
              <a:spcAft>
                <a:spcPts val="800"/>
              </a:spcAft>
            </a:pPr>
            <a:r>
              <a:rPr lang="en-GB" sz="1050" b="1" dirty="0">
                <a:latin typeface="Arial" panose="020B0604020202020204" pitchFamily="34" charset="0"/>
                <a:ea typeface="Times New Roman" panose="02020603050405020304" pitchFamily="18" charset="0"/>
                <a:cs typeface="Times New Roman" panose="02020603050405020304" pitchFamily="18" charset="0"/>
              </a:rPr>
              <a:t>BRSF: </a:t>
            </a:r>
            <a:r>
              <a:rPr lang="en-GB" sz="1050" dirty="0">
                <a:latin typeface="Arial" panose="020B0604020202020204" pitchFamily="34" charset="0"/>
                <a:ea typeface="Times New Roman" panose="02020603050405020304" pitchFamily="18" charset="0"/>
                <a:cs typeface="Times New Roman" panose="02020603050405020304" pitchFamily="18" charset="0"/>
              </a:rPr>
              <a:t>Supported by the Bi -borough coordinator we have supported many parents to attend the Tavistock’s online couple and group sessions on effective co-parenting for separated couples funded by the Department of Work and Pensions.</a:t>
            </a:r>
          </a:p>
          <a:p>
            <a:pPr algn="just">
              <a:lnSpc>
                <a:spcPct val="107000"/>
              </a:lnSpc>
              <a:spcAft>
                <a:spcPts val="800"/>
              </a:spcAft>
            </a:pPr>
            <a:r>
              <a:rPr lang="en-GB" sz="1050" b="1" dirty="0">
                <a:latin typeface="Arial" panose="020B0604020202020204" pitchFamily="34" charset="0"/>
                <a:ea typeface="Times New Roman" panose="02020603050405020304" pitchFamily="18" charset="0"/>
                <a:cs typeface="Times New Roman" panose="02020603050405020304" pitchFamily="18" charset="0"/>
              </a:rPr>
              <a:t>Families impacted by Grenfell Disaster: </a:t>
            </a:r>
            <a:r>
              <a:rPr lang="en-GB" sz="1050" dirty="0">
                <a:latin typeface="Arial" panose="020B0604020202020204" pitchFamily="34" charset="0"/>
                <a:ea typeface="Times New Roman" panose="02020603050405020304" pitchFamily="18" charset="0"/>
                <a:cs typeface="Times New Roman" panose="02020603050405020304" pitchFamily="18" charset="0"/>
              </a:rPr>
              <a:t>The North Family Hub team </a:t>
            </a:r>
            <a:r>
              <a:rPr lang="en-GB" sz="1050" b="1" dirty="0">
                <a:latin typeface="Arial" panose="020B0604020202020204" pitchFamily="34" charset="0"/>
                <a:ea typeface="Times New Roman" panose="02020603050405020304" pitchFamily="18" charset="0"/>
                <a:cs typeface="Times New Roman" panose="02020603050405020304" pitchFamily="18" charset="0"/>
              </a:rPr>
              <a:t>supported 48 families</a:t>
            </a:r>
            <a:r>
              <a:rPr lang="en-GB" sz="1050" dirty="0">
                <a:latin typeface="Arial" panose="020B0604020202020204" pitchFamily="34" charset="0"/>
                <a:ea typeface="Times New Roman" panose="02020603050405020304" pitchFamily="18" charset="0"/>
                <a:cs typeface="Times New Roman" panose="02020603050405020304" pitchFamily="18" charset="0"/>
              </a:rPr>
              <a:t> last year where they named the disaster as a factor contributing to their need for support. This was initially funded by the Grenfell Recovery fund but has now been absorbed as a core part of our business as usual in the Family Hubs.</a:t>
            </a:r>
          </a:p>
          <a:p>
            <a:pPr algn="just">
              <a:lnSpc>
                <a:spcPct val="107000"/>
              </a:lnSpc>
              <a:spcAft>
                <a:spcPts val="800"/>
              </a:spcAft>
            </a:pPr>
            <a:r>
              <a:rPr lang="en-GB" sz="1050" b="1" dirty="0">
                <a:latin typeface="Arial" panose="020B0604020202020204" pitchFamily="34" charset="0"/>
                <a:ea typeface="Times New Roman" panose="02020603050405020304" pitchFamily="18" charset="0"/>
                <a:cs typeface="Times New Roman" panose="02020603050405020304" pitchFamily="18" charset="0"/>
              </a:rPr>
              <a:t>Asylum seeking families in Earls Court: </a:t>
            </a:r>
            <a:r>
              <a:rPr lang="en-GB" sz="1050" dirty="0">
                <a:latin typeface="Arial" panose="020B0604020202020204" pitchFamily="34" charset="0"/>
                <a:ea typeface="Times New Roman" panose="02020603050405020304" pitchFamily="18" charset="0"/>
                <a:cs typeface="Times New Roman" panose="02020603050405020304" pitchFamily="18" charset="0"/>
              </a:rPr>
              <a:t>From late 2020 onwards over 500 people were placed in hotels by the Home Office. </a:t>
            </a:r>
            <a:r>
              <a:rPr lang="en-GB" sz="1050" b="1" dirty="0">
                <a:latin typeface="Arial" panose="020B0604020202020204" pitchFamily="34" charset="0"/>
                <a:ea typeface="Times New Roman" panose="02020603050405020304" pitchFamily="18" charset="0"/>
                <a:cs typeface="Times New Roman" panose="02020603050405020304" pitchFamily="18" charset="0"/>
              </a:rPr>
              <a:t>93 were under 18 and some were unaccompanied minors. </a:t>
            </a:r>
            <a:r>
              <a:rPr lang="en-GB" sz="1050" dirty="0">
                <a:latin typeface="Arial" panose="020B0604020202020204" pitchFamily="34" charset="0"/>
                <a:ea typeface="Times New Roman" panose="02020603050405020304" pitchFamily="18" charset="0"/>
                <a:cs typeface="Times New Roman" panose="02020603050405020304" pitchFamily="18" charset="0"/>
              </a:rPr>
              <a:t>As part of the wider task group</a:t>
            </a:r>
            <a:r>
              <a:rPr lang="en-GB" sz="1050" b="1" dirty="0">
                <a:latin typeface="Arial" panose="020B0604020202020204" pitchFamily="34" charset="0"/>
                <a:ea typeface="Times New Roman" panose="02020603050405020304" pitchFamily="18" charset="0"/>
                <a:cs typeface="Times New Roman" panose="02020603050405020304" pitchFamily="18" charset="0"/>
              </a:rPr>
              <a:t>, </a:t>
            </a:r>
            <a:r>
              <a:rPr lang="en-GB" sz="1050" dirty="0">
                <a:latin typeface="Arial" panose="020B0604020202020204" pitchFamily="34" charset="0"/>
                <a:ea typeface="Times New Roman" panose="02020603050405020304" pitchFamily="18" charset="0"/>
                <a:cs typeface="Times New Roman" panose="02020603050405020304" pitchFamily="18" charset="0"/>
              </a:rPr>
              <a:t>Family Hubs staff have coordinated support for development checks, school admissions, immunisations and  as well as setting up access to coats and vouchers for this very vulnerable group of children and their parents. </a:t>
            </a:r>
          </a:p>
          <a:p>
            <a:pPr algn="just">
              <a:lnSpc>
                <a:spcPct val="107000"/>
              </a:lnSpc>
              <a:spcAft>
                <a:spcPts val="800"/>
              </a:spcAft>
            </a:pPr>
            <a:endParaRPr lang="en-GB" sz="105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en-GB" sz="105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en-GB" sz="1050" dirty="0">
              <a:latin typeface="Arial" panose="020B0604020202020204" pitchFamily="34" charset="0"/>
              <a:ea typeface="Times New Roman" panose="02020603050405020304" pitchFamily="18" charset="0"/>
              <a:cs typeface="Times New Roman" panose="02020603050405020304" pitchFamily="18" charset="0"/>
            </a:endParaRPr>
          </a:p>
          <a:p>
            <a:pPr algn="l"/>
            <a:endParaRPr lang="en-GB" sz="1050" dirty="0">
              <a:latin typeface="Calibri Light" panose="020F0302020204030204" pitchFamily="34" charset="0"/>
            </a:endParaRPr>
          </a:p>
        </p:txBody>
      </p:sp>
    </p:spTree>
    <p:extLst>
      <p:ext uri="{BB962C8B-B14F-4D97-AF65-F5344CB8AC3E}">
        <p14:creationId xmlns:p14="http://schemas.microsoft.com/office/powerpoint/2010/main" val="4016789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10121" y="530994"/>
            <a:ext cx="7772400" cy="665758"/>
          </a:xfrm>
        </p:spPr>
        <p:txBody>
          <a:bodyPr/>
          <a:lstStyle/>
          <a:p>
            <a:pPr algn="ctr"/>
            <a:r>
              <a:rPr lang="en-GB" sz="3000" b="1" dirty="0"/>
              <a:t>Next Steps…</a:t>
            </a:r>
          </a:p>
        </p:txBody>
      </p:sp>
      <p:sp>
        <p:nvSpPr>
          <p:cNvPr id="2" name="Subtitle 1"/>
          <p:cNvSpPr>
            <a:spLocks noGrp="1"/>
          </p:cNvSpPr>
          <p:nvPr>
            <p:ph type="subTitle" idx="1"/>
          </p:nvPr>
        </p:nvSpPr>
        <p:spPr>
          <a:xfrm>
            <a:off x="702747" y="2564904"/>
            <a:ext cx="7779774" cy="1241822"/>
          </a:xfrm>
        </p:spPr>
        <p:txBody>
          <a:bodyPr/>
          <a:lstStyle/>
          <a:p>
            <a:r>
              <a:rPr lang="en-GB">
                <a:latin typeface="Calibri Light" panose="020F0302020204030204" pitchFamily="34" charset="0"/>
              </a:rPr>
              <a:t>).</a:t>
            </a:r>
            <a:endParaRPr lang="en-GB" dirty="0">
              <a:latin typeface="Calibri Light" panose="020F0302020204030204" pitchFamily="34" charset="0"/>
            </a:endParaRPr>
          </a:p>
        </p:txBody>
      </p:sp>
      <p:sp>
        <p:nvSpPr>
          <p:cNvPr id="7" name="Rectangle 6">
            <a:extLst>
              <a:ext uri="{FF2B5EF4-FFF2-40B4-BE49-F238E27FC236}">
                <a16:creationId xmlns:a16="http://schemas.microsoft.com/office/drawing/2014/main" id="{C5D05E67-B35B-4B99-8235-EC9919A1D767}"/>
              </a:ext>
            </a:extLst>
          </p:cNvPr>
          <p:cNvSpPr/>
          <p:nvPr/>
        </p:nvSpPr>
        <p:spPr>
          <a:xfrm>
            <a:off x="1619672" y="1484784"/>
            <a:ext cx="5310336" cy="5079083"/>
          </a:xfrm>
          <a:prstGeom prst="rect">
            <a:avLst/>
          </a:prstGeom>
        </p:spPr>
        <p:txBody>
          <a:bodyPr wrap="square">
            <a:spAutoFit/>
          </a:bodyPr>
          <a:lstStyle/>
          <a:p>
            <a:pPr marL="342900" lvl="0" indent="-342900">
              <a:lnSpc>
                <a:spcPct val="107000"/>
              </a:lnSpc>
              <a:buFont typeface="Symbol" panose="05050102010706020507" pitchFamily="18" charset="2"/>
              <a:buChar char=""/>
            </a:pPr>
            <a:r>
              <a:rPr lang="en-GB" sz="1600" dirty="0">
                <a:latin typeface="Arial" panose="020B0604020202020204" pitchFamily="34" charset="0"/>
                <a:ea typeface="Times New Roman" panose="02020603050405020304" pitchFamily="18" charset="0"/>
                <a:cs typeface="Times New Roman" panose="02020603050405020304" pitchFamily="18" charset="0"/>
              </a:rPr>
              <a:t>Setting in place the requirements to implement the new Universal and Targeted pregnancy to five pathways and new integrated teams with health.</a:t>
            </a:r>
          </a:p>
          <a:p>
            <a:pPr lvl="0">
              <a:lnSpc>
                <a:spcPct val="107000"/>
              </a:lnSpc>
            </a:pPr>
            <a:endParaRPr lang="en-GB" sz="1600" dirty="0">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600" dirty="0">
                <a:latin typeface="Arial" panose="020B0604020202020204" pitchFamily="34" charset="0"/>
                <a:ea typeface="Times New Roman" panose="02020603050405020304" pitchFamily="18" charset="0"/>
                <a:cs typeface="Times New Roman" panose="02020603050405020304" pitchFamily="18" charset="0"/>
              </a:rPr>
              <a:t>Further developing integrated leadership for the Family Hubs 0-19.</a:t>
            </a:r>
          </a:p>
          <a:p>
            <a:pPr lvl="0">
              <a:lnSpc>
                <a:spcPct val="107000"/>
              </a:lnSpc>
            </a:pPr>
            <a:endParaRPr lang="en-GB" sz="1600" dirty="0">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600" dirty="0">
                <a:latin typeface="Arial" panose="020B0604020202020204" pitchFamily="34" charset="0"/>
                <a:ea typeface="Times New Roman" panose="02020603050405020304" pitchFamily="18" charset="0"/>
                <a:cs typeface="Times New Roman" panose="02020603050405020304" pitchFamily="18" charset="0"/>
              </a:rPr>
              <a:t>If successful in bids to MHCLG and DfE delivering the data accelerator and schools steppingstones programmes</a:t>
            </a:r>
          </a:p>
          <a:p>
            <a:pPr lvl="0">
              <a:lnSpc>
                <a:spcPct val="107000"/>
              </a:lnSpc>
            </a:pPr>
            <a:endParaRPr lang="en-GB" sz="1600" dirty="0">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600" dirty="0">
                <a:latin typeface="Arial" panose="020B0604020202020204" pitchFamily="34" charset="0"/>
                <a:ea typeface="Times New Roman" panose="02020603050405020304" pitchFamily="18" charset="0"/>
                <a:cs typeface="Times New Roman" panose="02020603050405020304" pitchFamily="18" charset="0"/>
              </a:rPr>
              <a:t>Establishing the North Kensington Inclusion Team</a:t>
            </a:r>
          </a:p>
          <a:p>
            <a:pPr lvl="0">
              <a:lnSpc>
                <a:spcPct val="107000"/>
              </a:lnSpc>
            </a:pPr>
            <a:endParaRPr lang="en-GB" sz="1600" dirty="0">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600" dirty="0">
                <a:latin typeface="Arial" panose="020B0604020202020204" pitchFamily="34" charset="0"/>
                <a:ea typeface="Times New Roman" panose="02020603050405020304" pitchFamily="18" charset="0"/>
                <a:cs typeface="Times New Roman" panose="02020603050405020304" pitchFamily="18" charset="0"/>
              </a:rPr>
              <a:t>Further rolling out the Trauma training and coaching including to the wider North Kensington community with joint funding from the CCG.</a:t>
            </a:r>
          </a:p>
          <a:p>
            <a:pPr lvl="0">
              <a:lnSpc>
                <a:spcPct val="107000"/>
              </a:lnSpc>
            </a:pPr>
            <a:endParaRPr lang="en-GB" sz="1600" dirty="0">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GB" sz="1600" dirty="0">
                <a:latin typeface="Arial" panose="020B0604020202020204" pitchFamily="34" charset="0"/>
                <a:ea typeface="Times New Roman" panose="02020603050405020304" pitchFamily="18" charset="0"/>
                <a:cs typeface="Times New Roman" panose="02020603050405020304" pitchFamily="18" charset="0"/>
              </a:rPr>
              <a:t>Re-opening and marketing the Children’s Centres and Youth Hubs for universal support and groups.</a:t>
            </a:r>
          </a:p>
        </p:txBody>
      </p:sp>
    </p:spTree>
    <p:extLst>
      <p:ext uri="{BB962C8B-B14F-4D97-AF65-F5344CB8AC3E}">
        <p14:creationId xmlns:p14="http://schemas.microsoft.com/office/powerpoint/2010/main" val="1420742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grpSp>
        <p:nvGrpSpPr>
          <p:cNvPr id="36" name="Group 35">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37" name="Straight Connector 36">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8" name="Straight Connector 37">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9"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0"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1" name="Isosceles Triangle 40">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42"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3"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4"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45" name="Isosceles Triangle 44">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6" name="Isosceles Triangle 45">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48" name="Rectangle 47">
            <a:extLst>
              <a:ext uri="{FF2B5EF4-FFF2-40B4-BE49-F238E27FC236}">
                <a16:creationId xmlns:a16="http://schemas.microsoft.com/office/drawing/2014/main" id="{9B8A5A16-7BE9-4AA1-9B5E-00FAFA5C86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0" name="Group 49">
            <a:extLst>
              <a:ext uri="{FF2B5EF4-FFF2-40B4-BE49-F238E27FC236}">
                <a16:creationId xmlns:a16="http://schemas.microsoft.com/office/drawing/2014/main" id="{C55D27F9-7623-4A6E-89FF-87E6C4E0D90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51" name="Straight Connector 50">
              <a:extLst>
                <a:ext uri="{FF2B5EF4-FFF2-40B4-BE49-F238E27FC236}">
                  <a16:creationId xmlns:a16="http://schemas.microsoft.com/office/drawing/2014/main" id="{67B7CFC0-1E17-41C5-BF93-16E99B1F897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FFFFFF">
                  <a:alpha val="80000"/>
                </a:srgbClr>
              </a:solidFill>
            </a:ln>
          </p:spPr>
          <p:style>
            <a:lnRef idx="2">
              <a:schemeClr val="accent1"/>
            </a:lnRef>
            <a:fillRef idx="0">
              <a:schemeClr val="accent1"/>
            </a:fillRef>
            <a:effectRef idx="1">
              <a:schemeClr val="accent1"/>
            </a:effectRef>
            <a:fontRef idx="minor">
              <a:schemeClr val="tx1"/>
            </a:fontRef>
          </p:style>
        </p:cxnSp>
        <p:sp>
          <p:nvSpPr>
            <p:cNvPr id="52" name="Rectangle 23">
              <a:extLst>
                <a:ext uri="{FF2B5EF4-FFF2-40B4-BE49-F238E27FC236}">
                  <a16:creationId xmlns:a16="http://schemas.microsoft.com/office/drawing/2014/main" id="{8640594F-E37B-4D91-8E95-9DA62A9B96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3" name="Rectangle 25">
              <a:extLst>
                <a:ext uri="{FF2B5EF4-FFF2-40B4-BE49-F238E27FC236}">
                  <a16:creationId xmlns:a16="http://schemas.microsoft.com/office/drawing/2014/main" id="{93C9D004-5359-4937-9D4B-EC89888063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4" name="Isosceles Triangle 53">
              <a:extLst>
                <a:ext uri="{FF2B5EF4-FFF2-40B4-BE49-F238E27FC236}">
                  <a16:creationId xmlns:a16="http://schemas.microsoft.com/office/drawing/2014/main" id="{0DE8B4BF-A71A-4324-A033-7886CF70A0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55" name="Rectangle 27">
              <a:extLst>
                <a:ext uri="{FF2B5EF4-FFF2-40B4-BE49-F238E27FC236}">
                  <a16:creationId xmlns:a16="http://schemas.microsoft.com/office/drawing/2014/main" id="{5697F627-1058-435C-96D4-98AB552C6A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56" name="Straight Connector 55">
              <a:extLst>
                <a:ext uri="{FF2B5EF4-FFF2-40B4-BE49-F238E27FC236}">
                  <a16:creationId xmlns:a16="http://schemas.microsoft.com/office/drawing/2014/main" id="{492EF457-D744-4C61-8670-518EC1D2D52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645924" y="0"/>
              <a:ext cx="1219200" cy="6858000"/>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sp>
          <p:nvSpPr>
            <p:cNvPr id="57" name="Rectangle 29">
              <a:extLst>
                <a:ext uri="{FF2B5EF4-FFF2-40B4-BE49-F238E27FC236}">
                  <a16:creationId xmlns:a16="http://schemas.microsoft.com/office/drawing/2014/main" id="{49E61018-BC96-47DC-B47F-FFBA96BAD8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58" name="Isosceles Triangle 57">
              <a:extLst>
                <a:ext uri="{FF2B5EF4-FFF2-40B4-BE49-F238E27FC236}">
                  <a16:creationId xmlns:a16="http://schemas.microsoft.com/office/drawing/2014/main" id="{3CA434EC-618C-4787-86BA-1BF47478EE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9" name="Isosceles Triangle 58">
              <a:extLst>
                <a:ext uri="{FF2B5EF4-FFF2-40B4-BE49-F238E27FC236}">
                  <a16:creationId xmlns:a16="http://schemas.microsoft.com/office/drawing/2014/main" id="{97378863-CDB3-4B0F-A65C-98A1252DD0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AE9E4F4E-0FA4-4D15-AF8B-C41A78E1109E}"/>
              </a:ext>
            </a:extLst>
          </p:cNvPr>
          <p:cNvSpPr>
            <a:spLocks noGrp="1"/>
          </p:cNvSpPr>
          <p:nvPr>
            <p:ph type="title"/>
          </p:nvPr>
        </p:nvSpPr>
        <p:spPr>
          <a:xfrm>
            <a:off x="1130300" y="1267012"/>
            <a:ext cx="5825202" cy="2783824"/>
          </a:xfrm>
        </p:spPr>
        <p:txBody>
          <a:bodyPr vert="horz" lIns="91440" tIns="45720" rIns="91440" bIns="45720" rtlCol="0" anchor="b">
            <a:normAutofit/>
          </a:bodyPr>
          <a:lstStyle/>
          <a:p>
            <a:pPr algn="r"/>
            <a:r>
              <a:rPr lang="en-US" sz="5400" dirty="0">
                <a:solidFill>
                  <a:srgbClr val="FFFFFF"/>
                </a:solidFill>
              </a:rPr>
              <a:t>Thank you, now over to you for Q&amp;A</a:t>
            </a:r>
          </a:p>
        </p:txBody>
      </p:sp>
    </p:spTree>
    <p:extLst>
      <p:ext uri="{BB962C8B-B14F-4D97-AF65-F5344CB8AC3E}">
        <p14:creationId xmlns:p14="http://schemas.microsoft.com/office/powerpoint/2010/main" val="152327388"/>
      </p:ext>
    </p:extLst>
  </p:cSld>
  <p:clrMapOvr>
    <a:masterClrMapping/>
  </p:clrMapOvr>
</p:sld>
</file>

<file path=ppt/theme/theme1.xml><?xml version="1.0" encoding="utf-8"?>
<a:theme xmlns:a="http://schemas.openxmlformats.org/drawingml/2006/main" name="Facet">
  <a:themeElements>
    <a:clrScheme name="R.B.K.C. Corporate">
      <a:dk1>
        <a:srgbClr val="000000"/>
      </a:dk1>
      <a:lt1>
        <a:srgbClr val="FFFFFF"/>
      </a:lt1>
      <a:dk2>
        <a:srgbClr val="00209F"/>
      </a:dk2>
      <a:lt2>
        <a:srgbClr val="FFFFFF"/>
      </a:lt2>
      <a:accent1>
        <a:srgbClr val="00209F"/>
      </a:accent1>
      <a:accent2>
        <a:srgbClr val="96004B"/>
      </a:accent2>
      <a:accent3>
        <a:srgbClr val="B2BC00"/>
      </a:accent3>
      <a:accent4>
        <a:srgbClr val="948DD0"/>
      </a:accent4>
      <a:accent5>
        <a:srgbClr val="32D3CB"/>
      </a:accent5>
      <a:accent6>
        <a:srgbClr val="FF7300"/>
      </a:accent6>
      <a:hlink>
        <a:srgbClr val="0000FF"/>
      </a:hlink>
      <a:folHlink>
        <a:srgbClr val="80008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1_Facet">
  <a:themeElements>
    <a:clrScheme name="R.B.K.C. Corporate">
      <a:dk1>
        <a:srgbClr val="000000"/>
      </a:dk1>
      <a:lt1>
        <a:srgbClr val="FFFFFF"/>
      </a:lt1>
      <a:dk2>
        <a:srgbClr val="00209F"/>
      </a:dk2>
      <a:lt2>
        <a:srgbClr val="FFFFFF"/>
      </a:lt2>
      <a:accent1>
        <a:srgbClr val="00209F"/>
      </a:accent1>
      <a:accent2>
        <a:srgbClr val="96004B"/>
      </a:accent2>
      <a:accent3>
        <a:srgbClr val="B2BC00"/>
      </a:accent3>
      <a:accent4>
        <a:srgbClr val="948DD0"/>
      </a:accent4>
      <a:accent5>
        <a:srgbClr val="32D3CB"/>
      </a:accent5>
      <a:accent6>
        <a:srgbClr val="FF7300"/>
      </a:accent6>
      <a:hlink>
        <a:srgbClr val="0000FF"/>
      </a:hlink>
      <a:folHlink>
        <a:srgbClr val="80008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Office Theme">
  <a:themeElements>
    <a:clrScheme name="R.B.K.C. Corporate">
      <a:dk1>
        <a:srgbClr val="000000"/>
      </a:dk1>
      <a:lt1>
        <a:srgbClr val="FFFFFF"/>
      </a:lt1>
      <a:dk2>
        <a:srgbClr val="00209F"/>
      </a:dk2>
      <a:lt2>
        <a:srgbClr val="FFFFFF"/>
      </a:lt2>
      <a:accent1>
        <a:srgbClr val="00209F"/>
      </a:accent1>
      <a:accent2>
        <a:srgbClr val="96004B"/>
      </a:accent2>
      <a:accent3>
        <a:srgbClr val="B2BC00"/>
      </a:accent3>
      <a:accent4>
        <a:srgbClr val="948DD0"/>
      </a:accent4>
      <a:accent5>
        <a:srgbClr val="32D3CB"/>
      </a:accent5>
      <a:accent6>
        <a:srgbClr val="FF7300"/>
      </a:accent6>
      <a:hlink>
        <a:srgbClr val="0000FF"/>
      </a:hlink>
      <a:folHlink>
        <a:srgbClr val="800080"/>
      </a:folHlink>
    </a:clrScheme>
    <a:fontScheme name="R.B.K.C. Corpor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R.B.K.C. Corporate">
      <a:dk1>
        <a:srgbClr val="000000"/>
      </a:dk1>
      <a:lt1>
        <a:srgbClr val="FFFFFF"/>
      </a:lt1>
      <a:dk2>
        <a:srgbClr val="00209F"/>
      </a:dk2>
      <a:lt2>
        <a:srgbClr val="FFFFFF"/>
      </a:lt2>
      <a:accent1>
        <a:srgbClr val="00209F"/>
      </a:accent1>
      <a:accent2>
        <a:srgbClr val="96004B"/>
      </a:accent2>
      <a:accent3>
        <a:srgbClr val="B2BC00"/>
      </a:accent3>
      <a:accent4>
        <a:srgbClr val="948DD0"/>
      </a:accent4>
      <a:accent5>
        <a:srgbClr val="32D3CB"/>
      </a:accent5>
      <a:accent6>
        <a:srgbClr val="FF7300"/>
      </a:accent6>
      <a:hlink>
        <a:srgbClr val="0000FF"/>
      </a:hlink>
      <a:folHlink>
        <a:srgbClr val="800080"/>
      </a:folHlink>
    </a:clrScheme>
    <a:fontScheme name="R.B.K.C. Corpor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114</TotalTime>
  <Words>856</Words>
  <Application>Microsoft Office PowerPoint</Application>
  <PresentationFormat>On-screen Show (4:3)</PresentationFormat>
  <Paragraphs>50</Paragraphs>
  <Slides>7</Slides>
  <Notes>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7</vt:i4>
      </vt:variant>
    </vt:vector>
  </HeadingPairs>
  <TitlesOfParts>
    <vt:vector size="15" baseType="lpstr">
      <vt:lpstr>Arial</vt:lpstr>
      <vt:lpstr>Calibri Light</vt:lpstr>
      <vt:lpstr>Symbol</vt:lpstr>
      <vt:lpstr>Times</vt:lpstr>
      <vt:lpstr>Trebuchet MS</vt:lpstr>
      <vt:lpstr>Wingdings 3</vt:lpstr>
      <vt:lpstr>Facet</vt:lpstr>
      <vt:lpstr>1_Facet</vt:lpstr>
      <vt:lpstr>Family Hubs End of Year Summary</vt:lpstr>
      <vt:lpstr>Children’s Centres </vt:lpstr>
      <vt:lpstr>Family Hubs Casework</vt:lpstr>
      <vt:lpstr>School Attendance </vt:lpstr>
      <vt:lpstr>Wider Offer</vt:lpstr>
      <vt:lpstr>Next Steps…</vt:lpstr>
      <vt:lpstr>Thank you, now over to you for Q&amp;A</vt:lpstr>
    </vt:vector>
  </TitlesOfParts>
  <Company>R.B.K.C.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Family Hubs End of Year Summary 2020/21</dc:title>
  <dc:subject>Document Template</dc:subject>
  <dc:creator>Kwofie, Serita: RBKC</dc:creator>
  <dc:description>V16.00 - 04/01/2016</dc:description>
  <cp:lastModifiedBy>Kwofie, Serita: RBKC</cp:lastModifiedBy>
  <cp:revision>13</cp:revision>
  <dcterms:created xsi:type="dcterms:W3CDTF">2021-05-18T21:31:37Z</dcterms:created>
  <dcterms:modified xsi:type="dcterms:W3CDTF">2021-05-18T23:26:31Z</dcterms:modified>
</cp:coreProperties>
</file>